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1" r:id="rId1"/>
    <p:sldMasterId id="2147483693" r:id="rId2"/>
  </p:sldMasterIdLst>
  <p:notesMasterIdLst>
    <p:notesMasterId r:id="rId21"/>
  </p:notesMasterIdLst>
  <p:handoutMasterIdLst>
    <p:handoutMasterId r:id="rId22"/>
  </p:handoutMasterIdLst>
  <p:sldIdLst>
    <p:sldId id="256" r:id="rId3"/>
    <p:sldId id="288" r:id="rId4"/>
    <p:sldId id="289" r:id="rId5"/>
    <p:sldId id="350" r:id="rId6"/>
    <p:sldId id="378" r:id="rId7"/>
    <p:sldId id="379" r:id="rId8"/>
    <p:sldId id="380" r:id="rId9"/>
    <p:sldId id="375" r:id="rId10"/>
    <p:sldId id="376" r:id="rId11"/>
    <p:sldId id="295" r:id="rId12"/>
    <p:sldId id="296" r:id="rId13"/>
    <p:sldId id="336" r:id="rId14"/>
    <p:sldId id="301" r:id="rId15"/>
    <p:sldId id="304" r:id="rId16"/>
    <p:sldId id="343" r:id="rId17"/>
    <p:sldId id="357" r:id="rId18"/>
    <p:sldId id="366" r:id="rId19"/>
    <p:sldId id="362" r:id="rId20"/>
  </p:sldIdLst>
  <p:sldSz cx="9144000" cy="6858000" type="screen4x3"/>
  <p:notesSz cx="9928225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99"/>
    <a:srgbClr val="CCFFCC"/>
    <a:srgbClr val="CCCCFF"/>
    <a:srgbClr val="FF3300"/>
    <a:srgbClr val="FFFFCC"/>
    <a:srgbClr val="FFCCFF"/>
    <a:srgbClr val="FFFFFF"/>
    <a:srgbClr val="66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49853" autoAdjust="0"/>
    <p:restoredTop sz="86330" autoAdjust="0"/>
  </p:normalViewPr>
  <p:slideViewPr>
    <p:cSldViewPr>
      <p:cViewPr varScale="1">
        <p:scale>
          <a:sx n="78" d="100"/>
          <a:sy n="78" d="100"/>
        </p:scale>
        <p:origin x="-16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0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FE289D-BA57-4100-815E-0882C9DA8DD7}" type="doc">
      <dgm:prSet loTypeId="urn:microsoft.com/office/officeart/2005/8/layout/orgChart1" loCatId="hierarchy" qsTypeId="urn:microsoft.com/office/officeart/2005/8/quickstyle/simple1#1" qsCatId="simple" csTypeId="urn:microsoft.com/office/officeart/2005/8/colors/accent1_2#1" csCatId="accent1" phldr="1"/>
      <dgm:spPr/>
    </dgm:pt>
    <dgm:pt modelId="{66A8DDD9-FBA8-4B52-BE9C-8F17D304BB3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Составление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проекта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бюджета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основывается на</a:t>
          </a:r>
        </a:p>
      </dgm:t>
    </dgm:pt>
    <dgm:pt modelId="{4CE1183C-B507-4EBC-B17C-F8F104E5468F}" type="parTrans" cxnId="{4205A15F-CD6A-445F-B5EF-BB43BF99BB2E}">
      <dgm:prSet/>
      <dgm:spPr/>
    </dgm:pt>
    <dgm:pt modelId="{345795D1-0CCC-4688-A5D6-34CAA00FFFDD}" type="sibTrans" cxnId="{4205A15F-CD6A-445F-B5EF-BB43BF99BB2E}">
      <dgm:prSet/>
      <dgm:spPr/>
    </dgm:pt>
    <dgm:pt modelId="{07AF8D98-08DF-4E98-B1FE-50DF1C4697B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Бюджетном послании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Президента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Российской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Федерации</a:t>
          </a:r>
        </a:p>
      </dgm:t>
    </dgm:pt>
    <dgm:pt modelId="{BAFC8044-181C-4ACC-B1A2-C3BEDF2D82F3}" type="parTrans" cxnId="{5D51CA89-BA42-4804-A189-270C0284832F}">
      <dgm:prSet/>
      <dgm:spPr/>
    </dgm:pt>
    <dgm:pt modelId="{DAFBDD2D-CD7E-416D-A236-FB49E1FBC980}" type="sibTrans" cxnId="{5D51CA89-BA42-4804-A189-270C0284832F}">
      <dgm:prSet/>
      <dgm:spPr/>
    </dgm:pt>
    <dgm:pt modelId="{D790C2C5-2AA8-4EED-89A6-A8B7B0B9D72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Прогнозе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социально-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экономического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развития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Администрации </a:t>
          </a:r>
          <a:r>
            <a:rPr kumimoji="0" lang="ru-RU" altLang="ru-RU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Старолещинского</a:t>
          </a: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сельсовета </a:t>
          </a:r>
          <a:r>
            <a:rPr kumimoji="0" lang="ru-RU" altLang="ru-RU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Солнцевского</a:t>
          </a: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района Курской области</a:t>
          </a:r>
        </a:p>
      </dgm:t>
    </dgm:pt>
    <dgm:pt modelId="{EC5FB89D-39ED-4049-87C2-CC9A64D89F22}" type="parTrans" cxnId="{9B0E1E4D-4B11-4D59-AD0D-C9B65A838774}">
      <dgm:prSet/>
      <dgm:spPr/>
    </dgm:pt>
    <dgm:pt modelId="{C4FA7178-0829-458E-96B9-72C2A947F6BF}" type="sibTrans" cxnId="{9B0E1E4D-4B11-4D59-AD0D-C9B65A838774}">
      <dgm:prSet/>
      <dgm:spPr/>
    </dgm:pt>
    <dgm:pt modelId="{4265F1A5-3685-4D8A-8D45-EC229EB99C8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Основных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направлениях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бюджетной 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налоговой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политики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администрации </a:t>
          </a:r>
          <a:r>
            <a:rPr kumimoji="0" lang="ru-RU" altLang="ru-RU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Старолещинского</a:t>
          </a: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сельсовета </a:t>
          </a:r>
          <a:r>
            <a:rPr kumimoji="0" lang="ru-RU" altLang="ru-RU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Солнцевского</a:t>
          </a: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района Курской области</a:t>
          </a:r>
        </a:p>
      </dgm:t>
    </dgm:pt>
    <dgm:pt modelId="{EB146AD6-0AA4-4139-9501-CC80A84B15EB}" type="parTrans" cxnId="{46B6B9E0-A76F-4893-A7D6-54EEFC91BAA6}">
      <dgm:prSet/>
      <dgm:spPr/>
    </dgm:pt>
    <dgm:pt modelId="{1915A8C9-C103-47F7-AE2D-583B4F3428EC}" type="sibTrans" cxnId="{46B6B9E0-A76F-4893-A7D6-54EEFC91BAA6}">
      <dgm:prSet/>
      <dgm:spPr/>
    </dgm:pt>
    <dgm:pt modelId="{507A86EF-8BBA-4541-A812-420C6BB2CF7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Муниципальных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Программах администрации </a:t>
          </a:r>
          <a:r>
            <a:rPr kumimoji="0" lang="ru-RU" altLang="ru-RU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Старолещинского</a:t>
          </a: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сельсовета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Солнцевского</a:t>
          </a: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района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Курской области</a:t>
          </a:r>
        </a:p>
      </dgm:t>
    </dgm:pt>
    <dgm:pt modelId="{F7A9E885-6D11-490E-A5D6-5E1A563827C5}" type="parTrans" cxnId="{BEB2FCF6-091F-477A-8EC9-745F8C85540E}">
      <dgm:prSet/>
      <dgm:spPr/>
    </dgm:pt>
    <dgm:pt modelId="{5B95D104-1A69-45BB-8D34-EDAEC1FAB363}" type="sibTrans" cxnId="{BEB2FCF6-091F-477A-8EC9-745F8C85540E}">
      <dgm:prSet/>
      <dgm:spPr/>
    </dgm:pt>
    <dgm:pt modelId="{BE4CBFC9-FF79-4D24-9BA5-A8D75870D641}" type="pres">
      <dgm:prSet presAssocID="{E3FE289D-BA57-4100-815E-0882C9DA8DD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DDDDC72-71C3-4C1A-823C-3E380A6436E1}" type="pres">
      <dgm:prSet presAssocID="{66A8DDD9-FBA8-4B52-BE9C-8F17D304BB3D}" presName="hierRoot1" presStyleCnt="0">
        <dgm:presLayoutVars>
          <dgm:hierBranch/>
        </dgm:presLayoutVars>
      </dgm:prSet>
      <dgm:spPr/>
    </dgm:pt>
    <dgm:pt modelId="{8E0D5DA5-88B3-422E-A519-60E7F7A7B002}" type="pres">
      <dgm:prSet presAssocID="{66A8DDD9-FBA8-4B52-BE9C-8F17D304BB3D}" presName="rootComposite1" presStyleCnt="0"/>
      <dgm:spPr/>
    </dgm:pt>
    <dgm:pt modelId="{87CB2716-DB86-45EC-A28D-96B86C98E2F8}" type="pres">
      <dgm:prSet presAssocID="{66A8DDD9-FBA8-4B52-BE9C-8F17D304BB3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FF7CC1-47D8-4BF5-828B-4F49D6CCB3D3}" type="pres">
      <dgm:prSet presAssocID="{66A8DDD9-FBA8-4B52-BE9C-8F17D304BB3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38D732F-E7AA-43A6-A297-A717DB038565}" type="pres">
      <dgm:prSet presAssocID="{66A8DDD9-FBA8-4B52-BE9C-8F17D304BB3D}" presName="hierChild2" presStyleCnt="0"/>
      <dgm:spPr/>
    </dgm:pt>
    <dgm:pt modelId="{43CE3823-5BA0-42D1-B00B-4D669F4A5A77}" type="pres">
      <dgm:prSet presAssocID="{BAFC8044-181C-4ACC-B1A2-C3BEDF2D82F3}" presName="Name35" presStyleLbl="parChTrans1D2" presStyleIdx="0" presStyleCnt="4"/>
      <dgm:spPr/>
    </dgm:pt>
    <dgm:pt modelId="{6B1FA38C-C4E6-4B3E-950E-2ADA3FF9E33B}" type="pres">
      <dgm:prSet presAssocID="{07AF8D98-08DF-4E98-B1FE-50DF1C4697BE}" presName="hierRoot2" presStyleCnt="0">
        <dgm:presLayoutVars>
          <dgm:hierBranch/>
        </dgm:presLayoutVars>
      </dgm:prSet>
      <dgm:spPr/>
    </dgm:pt>
    <dgm:pt modelId="{36D1714B-09F7-4143-8290-2160B6F92FD3}" type="pres">
      <dgm:prSet presAssocID="{07AF8D98-08DF-4E98-B1FE-50DF1C4697BE}" presName="rootComposite" presStyleCnt="0"/>
      <dgm:spPr/>
    </dgm:pt>
    <dgm:pt modelId="{4B53ECD3-D1FD-4D77-A383-D5217957305B}" type="pres">
      <dgm:prSet presAssocID="{07AF8D98-08DF-4E98-B1FE-50DF1C4697BE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F40F12-ED4C-4913-84D7-FC4342FD918F}" type="pres">
      <dgm:prSet presAssocID="{07AF8D98-08DF-4E98-B1FE-50DF1C4697BE}" presName="rootConnector" presStyleLbl="node2" presStyleIdx="0" presStyleCnt="4"/>
      <dgm:spPr/>
      <dgm:t>
        <a:bodyPr/>
        <a:lstStyle/>
        <a:p>
          <a:endParaRPr lang="ru-RU"/>
        </a:p>
      </dgm:t>
    </dgm:pt>
    <dgm:pt modelId="{D2CBC112-F0AF-43B7-8732-BE46E6C8108F}" type="pres">
      <dgm:prSet presAssocID="{07AF8D98-08DF-4E98-B1FE-50DF1C4697BE}" presName="hierChild4" presStyleCnt="0"/>
      <dgm:spPr/>
    </dgm:pt>
    <dgm:pt modelId="{10B19D69-7F25-48C7-9C91-588BE299E858}" type="pres">
      <dgm:prSet presAssocID="{07AF8D98-08DF-4E98-B1FE-50DF1C4697BE}" presName="hierChild5" presStyleCnt="0"/>
      <dgm:spPr/>
    </dgm:pt>
    <dgm:pt modelId="{C4EBE893-3DD2-4415-840E-86D6A9E2CE6E}" type="pres">
      <dgm:prSet presAssocID="{EC5FB89D-39ED-4049-87C2-CC9A64D89F22}" presName="Name35" presStyleLbl="parChTrans1D2" presStyleIdx="1" presStyleCnt="4"/>
      <dgm:spPr/>
    </dgm:pt>
    <dgm:pt modelId="{7CD8964B-74A5-445A-B3D2-DA11B818ABAA}" type="pres">
      <dgm:prSet presAssocID="{D790C2C5-2AA8-4EED-89A6-A8B7B0B9D72F}" presName="hierRoot2" presStyleCnt="0">
        <dgm:presLayoutVars>
          <dgm:hierBranch/>
        </dgm:presLayoutVars>
      </dgm:prSet>
      <dgm:spPr/>
    </dgm:pt>
    <dgm:pt modelId="{B270BAE8-AF0D-4C49-B39A-4B2438453F75}" type="pres">
      <dgm:prSet presAssocID="{D790C2C5-2AA8-4EED-89A6-A8B7B0B9D72F}" presName="rootComposite" presStyleCnt="0"/>
      <dgm:spPr/>
    </dgm:pt>
    <dgm:pt modelId="{E1FF15B6-9A10-4481-B718-BD8268B36294}" type="pres">
      <dgm:prSet presAssocID="{D790C2C5-2AA8-4EED-89A6-A8B7B0B9D72F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D85933-BD3B-4EF6-8AA3-4B43F4FCB3F2}" type="pres">
      <dgm:prSet presAssocID="{D790C2C5-2AA8-4EED-89A6-A8B7B0B9D72F}" presName="rootConnector" presStyleLbl="node2" presStyleIdx="1" presStyleCnt="4"/>
      <dgm:spPr/>
      <dgm:t>
        <a:bodyPr/>
        <a:lstStyle/>
        <a:p>
          <a:endParaRPr lang="ru-RU"/>
        </a:p>
      </dgm:t>
    </dgm:pt>
    <dgm:pt modelId="{57EFFDBD-BDFA-4314-A53C-5016469722B6}" type="pres">
      <dgm:prSet presAssocID="{D790C2C5-2AA8-4EED-89A6-A8B7B0B9D72F}" presName="hierChild4" presStyleCnt="0"/>
      <dgm:spPr/>
    </dgm:pt>
    <dgm:pt modelId="{BA4672A7-1294-48E1-88CB-604CA0667DA5}" type="pres">
      <dgm:prSet presAssocID="{D790C2C5-2AA8-4EED-89A6-A8B7B0B9D72F}" presName="hierChild5" presStyleCnt="0"/>
      <dgm:spPr/>
    </dgm:pt>
    <dgm:pt modelId="{98BAFFE6-B980-4B6E-BF87-C48DC6705789}" type="pres">
      <dgm:prSet presAssocID="{EB146AD6-0AA4-4139-9501-CC80A84B15EB}" presName="Name35" presStyleLbl="parChTrans1D2" presStyleIdx="2" presStyleCnt="4"/>
      <dgm:spPr/>
    </dgm:pt>
    <dgm:pt modelId="{0E68E5EB-A967-48D3-8F40-4A14E99C2CAE}" type="pres">
      <dgm:prSet presAssocID="{4265F1A5-3685-4D8A-8D45-EC229EB99C88}" presName="hierRoot2" presStyleCnt="0">
        <dgm:presLayoutVars>
          <dgm:hierBranch/>
        </dgm:presLayoutVars>
      </dgm:prSet>
      <dgm:spPr/>
    </dgm:pt>
    <dgm:pt modelId="{BCC052AA-969F-4859-88EB-BCCB4A70DE98}" type="pres">
      <dgm:prSet presAssocID="{4265F1A5-3685-4D8A-8D45-EC229EB99C88}" presName="rootComposite" presStyleCnt="0"/>
      <dgm:spPr/>
    </dgm:pt>
    <dgm:pt modelId="{6F6DE168-47CF-469A-BE38-FE71915C9E3D}" type="pres">
      <dgm:prSet presAssocID="{4265F1A5-3685-4D8A-8D45-EC229EB99C88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219189-E3CD-464E-81D3-3FA6C4FAE954}" type="pres">
      <dgm:prSet presAssocID="{4265F1A5-3685-4D8A-8D45-EC229EB99C88}" presName="rootConnector" presStyleLbl="node2" presStyleIdx="2" presStyleCnt="4"/>
      <dgm:spPr/>
      <dgm:t>
        <a:bodyPr/>
        <a:lstStyle/>
        <a:p>
          <a:endParaRPr lang="ru-RU"/>
        </a:p>
      </dgm:t>
    </dgm:pt>
    <dgm:pt modelId="{D9055CDC-2E00-4380-8EF5-E41F53FB7B36}" type="pres">
      <dgm:prSet presAssocID="{4265F1A5-3685-4D8A-8D45-EC229EB99C88}" presName="hierChild4" presStyleCnt="0"/>
      <dgm:spPr/>
    </dgm:pt>
    <dgm:pt modelId="{38A6274B-9158-4720-8762-422537962118}" type="pres">
      <dgm:prSet presAssocID="{4265F1A5-3685-4D8A-8D45-EC229EB99C88}" presName="hierChild5" presStyleCnt="0"/>
      <dgm:spPr/>
    </dgm:pt>
    <dgm:pt modelId="{D71B2199-7833-48C7-927C-A1EFB09A06C0}" type="pres">
      <dgm:prSet presAssocID="{F7A9E885-6D11-490E-A5D6-5E1A563827C5}" presName="Name35" presStyleLbl="parChTrans1D2" presStyleIdx="3" presStyleCnt="4"/>
      <dgm:spPr/>
    </dgm:pt>
    <dgm:pt modelId="{7B5F60E5-6C06-46E2-AF1D-596009703F88}" type="pres">
      <dgm:prSet presAssocID="{507A86EF-8BBA-4541-A812-420C6BB2CF71}" presName="hierRoot2" presStyleCnt="0">
        <dgm:presLayoutVars>
          <dgm:hierBranch/>
        </dgm:presLayoutVars>
      </dgm:prSet>
      <dgm:spPr/>
    </dgm:pt>
    <dgm:pt modelId="{E475E705-DA38-4644-A0CD-D0EA023624DC}" type="pres">
      <dgm:prSet presAssocID="{507A86EF-8BBA-4541-A812-420C6BB2CF71}" presName="rootComposite" presStyleCnt="0"/>
      <dgm:spPr/>
    </dgm:pt>
    <dgm:pt modelId="{AF1E4FED-FE52-4DC2-A580-184839647163}" type="pres">
      <dgm:prSet presAssocID="{507A86EF-8BBA-4541-A812-420C6BB2CF71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B4E14C-36C1-4F6B-B419-93788345FBD6}" type="pres">
      <dgm:prSet presAssocID="{507A86EF-8BBA-4541-A812-420C6BB2CF71}" presName="rootConnector" presStyleLbl="node2" presStyleIdx="3" presStyleCnt="4"/>
      <dgm:spPr/>
      <dgm:t>
        <a:bodyPr/>
        <a:lstStyle/>
        <a:p>
          <a:endParaRPr lang="ru-RU"/>
        </a:p>
      </dgm:t>
    </dgm:pt>
    <dgm:pt modelId="{03ECE8BD-6B3A-476B-B9D4-9049957EFF03}" type="pres">
      <dgm:prSet presAssocID="{507A86EF-8BBA-4541-A812-420C6BB2CF71}" presName="hierChild4" presStyleCnt="0"/>
      <dgm:spPr/>
    </dgm:pt>
    <dgm:pt modelId="{3E07F8BD-BF98-48BF-87CB-2F2C6D5F6D14}" type="pres">
      <dgm:prSet presAssocID="{507A86EF-8BBA-4541-A812-420C6BB2CF71}" presName="hierChild5" presStyleCnt="0"/>
      <dgm:spPr/>
    </dgm:pt>
    <dgm:pt modelId="{D9FE5C22-C5FC-4738-99A2-C5C953203D35}" type="pres">
      <dgm:prSet presAssocID="{66A8DDD9-FBA8-4B52-BE9C-8F17D304BB3D}" presName="hierChild3" presStyleCnt="0"/>
      <dgm:spPr/>
    </dgm:pt>
  </dgm:ptLst>
  <dgm:cxnLst>
    <dgm:cxn modelId="{AA02816F-4D91-4E2E-B784-2B6954406505}" type="presOf" srcId="{07AF8D98-08DF-4E98-B1FE-50DF1C4697BE}" destId="{FCF40F12-ED4C-4913-84D7-FC4342FD918F}" srcOrd="1" destOrd="0" presId="urn:microsoft.com/office/officeart/2005/8/layout/orgChart1"/>
    <dgm:cxn modelId="{8E2854F3-7153-4E49-8910-43FFB08ADBC7}" type="presOf" srcId="{4265F1A5-3685-4D8A-8D45-EC229EB99C88}" destId="{6F6DE168-47CF-469A-BE38-FE71915C9E3D}" srcOrd="0" destOrd="0" presId="urn:microsoft.com/office/officeart/2005/8/layout/orgChart1"/>
    <dgm:cxn modelId="{ACB3427B-EF6E-4BB7-B236-20CC4243474A}" type="presOf" srcId="{D790C2C5-2AA8-4EED-89A6-A8B7B0B9D72F}" destId="{E1FF15B6-9A10-4481-B718-BD8268B36294}" srcOrd="0" destOrd="0" presId="urn:microsoft.com/office/officeart/2005/8/layout/orgChart1"/>
    <dgm:cxn modelId="{BEB2FCF6-091F-477A-8EC9-745F8C85540E}" srcId="{66A8DDD9-FBA8-4B52-BE9C-8F17D304BB3D}" destId="{507A86EF-8BBA-4541-A812-420C6BB2CF71}" srcOrd="3" destOrd="0" parTransId="{F7A9E885-6D11-490E-A5D6-5E1A563827C5}" sibTransId="{5B95D104-1A69-45BB-8D34-EDAEC1FAB363}"/>
    <dgm:cxn modelId="{5D51CA89-BA42-4804-A189-270C0284832F}" srcId="{66A8DDD9-FBA8-4B52-BE9C-8F17D304BB3D}" destId="{07AF8D98-08DF-4E98-B1FE-50DF1C4697BE}" srcOrd="0" destOrd="0" parTransId="{BAFC8044-181C-4ACC-B1A2-C3BEDF2D82F3}" sibTransId="{DAFBDD2D-CD7E-416D-A236-FB49E1FBC980}"/>
    <dgm:cxn modelId="{E99077C3-BD3B-46BE-8313-BB04D7665A5D}" type="presOf" srcId="{07AF8D98-08DF-4E98-B1FE-50DF1C4697BE}" destId="{4B53ECD3-D1FD-4D77-A383-D5217957305B}" srcOrd="0" destOrd="0" presId="urn:microsoft.com/office/officeart/2005/8/layout/orgChart1"/>
    <dgm:cxn modelId="{4205A15F-CD6A-445F-B5EF-BB43BF99BB2E}" srcId="{E3FE289D-BA57-4100-815E-0882C9DA8DD7}" destId="{66A8DDD9-FBA8-4B52-BE9C-8F17D304BB3D}" srcOrd="0" destOrd="0" parTransId="{4CE1183C-B507-4EBC-B17C-F8F104E5468F}" sibTransId="{345795D1-0CCC-4688-A5D6-34CAA00FFFDD}"/>
    <dgm:cxn modelId="{C71585DC-E037-4B59-82FA-25273FC18227}" type="presOf" srcId="{4265F1A5-3685-4D8A-8D45-EC229EB99C88}" destId="{E8219189-E3CD-464E-81D3-3FA6C4FAE954}" srcOrd="1" destOrd="0" presId="urn:microsoft.com/office/officeart/2005/8/layout/orgChart1"/>
    <dgm:cxn modelId="{C96903F9-3A58-41F2-BB7C-D7EB8C355908}" type="presOf" srcId="{E3FE289D-BA57-4100-815E-0882C9DA8DD7}" destId="{BE4CBFC9-FF79-4D24-9BA5-A8D75870D641}" srcOrd="0" destOrd="0" presId="urn:microsoft.com/office/officeart/2005/8/layout/orgChart1"/>
    <dgm:cxn modelId="{9B0E1E4D-4B11-4D59-AD0D-C9B65A838774}" srcId="{66A8DDD9-FBA8-4B52-BE9C-8F17D304BB3D}" destId="{D790C2C5-2AA8-4EED-89A6-A8B7B0B9D72F}" srcOrd="1" destOrd="0" parTransId="{EC5FB89D-39ED-4049-87C2-CC9A64D89F22}" sibTransId="{C4FA7178-0829-458E-96B9-72C2A947F6BF}"/>
    <dgm:cxn modelId="{0E78944E-D752-41D2-A4A0-7ECA71D8AB77}" type="presOf" srcId="{BAFC8044-181C-4ACC-B1A2-C3BEDF2D82F3}" destId="{43CE3823-5BA0-42D1-B00B-4D669F4A5A77}" srcOrd="0" destOrd="0" presId="urn:microsoft.com/office/officeart/2005/8/layout/orgChart1"/>
    <dgm:cxn modelId="{6A177AFB-B1EE-4F54-A7E5-24162F9BB897}" type="presOf" srcId="{D790C2C5-2AA8-4EED-89A6-A8B7B0B9D72F}" destId="{C2D85933-BD3B-4EF6-8AA3-4B43F4FCB3F2}" srcOrd="1" destOrd="0" presId="urn:microsoft.com/office/officeart/2005/8/layout/orgChart1"/>
    <dgm:cxn modelId="{894DBAFA-F0C6-4EB0-A088-E16F736CF623}" type="presOf" srcId="{507A86EF-8BBA-4541-A812-420C6BB2CF71}" destId="{AF1E4FED-FE52-4DC2-A580-184839647163}" srcOrd="0" destOrd="0" presId="urn:microsoft.com/office/officeart/2005/8/layout/orgChart1"/>
    <dgm:cxn modelId="{295C009D-F8CB-42F0-A107-72F889BAF1ED}" type="presOf" srcId="{66A8DDD9-FBA8-4B52-BE9C-8F17D304BB3D}" destId="{87CB2716-DB86-45EC-A28D-96B86C98E2F8}" srcOrd="0" destOrd="0" presId="urn:microsoft.com/office/officeart/2005/8/layout/orgChart1"/>
    <dgm:cxn modelId="{40FB3B79-FC80-4EF8-A355-0364E8E43381}" type="presOf" srcId="{66A8DDD9-FBA8-4B52-BE9C-8F17D304BB3D}" destId="{38FF7CC1-47D8-4BF5-828B-4F49D6CCB3D3}" srcOrd="1" destOrd="0" presId="urn:microsoft.com/office/officeart/2005/8/layout/orgChart1"/>
    <dgm:cxn modelId="{40961BDA-BA7C-4E8A-929A-7559ABFCAA3B}" type="presOf" srcId="{EC5FB89D-39ED-4049-87C2-CC9A64D89F22}" destId="{C4EBE893-3DD2-4415-840E-86D6A9E2CE6E}" srcOrd="0" destOrd="0" presId="urn:microsoft.com/office/officeart/2005/8/layout/orgChart1"/>
    <dgm:cxn modelId="{8AA51337-4441-426E-909F-66EA17AA1BA8}" type="presOf" srcId="{507A86EF-8BBA-4541-A812-420C6BB2CF71}" destId="{3FB4E14C-36C1-4F6B-B419-93788345FBD6}" srcOrd="1" destOrd="0" presId="urn:microsoft.com/office/officeart/2005/8/layout/orgChart1"/>
    <dgm:cxn modelId="{46B6B9E0-A76F-4893-A7D6-54EEFC91BAA6}" srcId="{66A8DDD9-FBA8-4B52-BE9C-8F17D304BB3D}" destId="{4265F1A5-3685-4D8A-8D45-EC229EB99C88}" srcOrd="2" destOrd="0" parTransId="{EB146AD6-0AA4-4139-9501-CC80A84B15EB}" sibTransId="{1915A8C9-C103-47F7-AE2D-583B4F3428EC}"/>
    <dgm:cxn modelId="{9D23FAE1-A67D-4A76-8519-84F9715D36D9}" type="presOf" srcId="{EB146AD6-0AA4-4139-9501-CC80A84B15EB}" destId="{98BAFFE6-B980-4B6E-BF87-C48DC6705789}" srcOrd="0" destOrd="0" presId="urn:microsoft.com/office/officeart/2005/8/layout/orgChart1"/>
    <dgm:cxn modelId="{0D4B7EF1-115C-4E47-8FA2-7B5D90E0122F}" type="presOf" srcId="{F7A9E885-6D11-490E-A5D6-5E1A563827C5}" destId="{D71B2199-7833-48C7-927C-A1EFB09A06C0}" srcOrd="0" destOrd="0" presId="urn:microsoft.com/office/officeart/2005/8/layout/orgChart1"/>
    <dgm:cxn modelId="{C1069258-99EA-4223-BA82-4ADB1F5A3E77}" type="presParOf" srcId="{BE4CBFC9-FF79-4D24-9BA5-A8D75870D641}" destId="{BDDDDC72-71C3-4C1A-823C-3E380A6436E1}" srcOrd="0" destOrd="0" presId="urn:microsoft.com/office/officeart/2005/8/layout/orgChart1"/>
    <dgm:cxn modelId="{991578E7-1F9C-4347-A921-1AFA33422E19}" type="presParOf" srcId="{BDDDDC72-71C3-4C1A-823C-3E380A6436E1}" destId="{8E0D5DA5-88B3-422E-A519-60E7F7A7B002}" srcOrd="0" destOrd="0" presId="urn:microsoft.com/office/officeart/2005/8/layout/orgChart1"/>
    <dgm:cxn modelId="{4EBFE4C3-4438-44DE-B8AE-0C5EBF45E217}" type="presParOf" srcId="{8E0D5DA5-88B3-422E-A519-60E7F7A7B002}" destId="{87CB2716-DB86-45EC-A28D-96B86C98E2F8}" srcOrd="0" destOrd="0" presId="urn:microsoft.com/office/officeart/2005/8/layout/orgChart1"/>
    <dgm:cxn modelId="{01EFF73B-CC34-40DE-B9E1-7B1415FE1B0C}" type="presParOf" srcId="{8E0D5DA5-88B3-422E-A519-60E7F7A7B002}" destId="{38FF7CC1-47D8-4BF5-828B-4F49D6CCB3D3}" srcOrd="1" destOrd="0" presId="urn:microsoft.com/office/officeart/2005/8/layout/orgChart1"/>
    <dgm:cxn modelId="{1EB49240-4CD9-44FF-A6F2-E589B5FBF83D}" type="presParOf" srcId="{BDDDDC72-71C3-4C1A-823C-3E380A6436E1}" destId="{538D732F-E7AA-43A6-A297-A717DB038565}" srcOrd="1" destOrd="0" presId="urn:microsoft.com/office/officeart/2005/8/layout/orgChart1"/>
    <dgm:cxn modelId="{EA0EFB9C-C552-4979-AD00-FA8B4EC08FD6}" type="presParOf" srcId="{538D732F-E7AA-43A6-A297-A717DB038565}" destId="{43CE3823-5BA0-42D1-B00B-4D669F4A5A77}" srcOrd="0" destOrd="0" presId="urn:microsoft.com/office/officeart/2005/8/layout/orgChart1"/>
    <dgm:cxn modelId="{E1F0A3BF-3D16-4B11-9C8C-F9CA80232FDA}" type="presParOf" srcId="{538D732F-E7AA-43A6-A297-A717DB038565}" destId="{6B1FA38C-C4E6-4B3E-950E-2ADA3FF9E33B}" srcOrd="1" destOrd="0" presId="urn:microsoft.com/office/officeart/2005/8/layout/orgChart1"/>
    <dgm:cxn modelId="{8A84F95E-A8A4-4D21-8026-C2F7E37566E5}" type="presParOf" srcId="{6B1FA38C-C4E6-4B3E-950E-2ADA3FF9E33B}" destId="{36D1714B-09F7-4143-8290-2160B6F92FD3}" srcOrd="0" destOrd="0" presId="urn:microsoft.com/office/officeart/2005/8/layout/orgChart1"/>
    <dgm:cxn modelId="{2E94FB86-847D-4BFF-850C-04B01CD8E889}" type="presParOf" srcId="{36D1714B-09F7-4143-8290-2160B6F92FD3}" destId="{4B53ECD3-D1FD-4D77-A383-D5217957305B}" srcOrd="0" destOrd="0" presId="urn:microsoft.com/office/officeart/2005/8/layout/orgChart1"/>
    <dgm:cxn modelId="{5E6911F2-6965-4B09-8844-61D7C1F25E2E}" type="presParOf" srcId="{36D1714B-09F7-4143-8290-2160B6F92FD3}" destId="{FCF40F12-ED4C-4913-84D7-FC4342FD918F}" srcOrd="1" destOrd="0" presId="urn:microsoft.com/office/officeart/2005/8/layout/orgChart1"/>
    <dgm:cxn modelId="{604D8834-BDC1-4E06-BF5D-518712EB223D}" type="presParOf" srcId="{6B1FA38C-C4E6-4B3E-950E-2ADA3FF9E33B}" destId="{D2CBC112-F0AF-43B7-8732-BE46E6C8108F}" srcOrd="1" destOrd="0" presId="urn:microsoft.com/office/officeart/2005/8/layout/orgChart1"/>
    <dgm:cxn modelId="{B8CD5132-8877-4D5D-9B14-F5AC5074800C}" type="presParOf" srcId="{6B1FA38C-C4E6-4B3E-950E-2ADA3FF9E33B}" destId="{10B19D69-7F25-48C7-9C91-588BE299E858}" srcOrd="2" destOrd="0" presId="urn:microsoft.com/office/officeart/2005/8/layout/orgChart1"/>
    <dgm:cxn modelId="{A6547C9B-84D4-47D0-ABC1-1273F08F8F39}" type="presParOf" srcId="{538D732F-E7AA-43A6-A297-A717DB038565}" destId="{C4EBE893-3DD2-4415-840E-86D6A9E2CE6E}" srcOrd="2" destOrd="0" presId="urn:microsoft.com/office/officeart/2005/8/layout/orgChart1"/>
    <dgm:cxn modelId="{B6562058-AB7A-433A-B96F-0046A1E83E4A}" type="presParOf" srcId="{538D732F-E7AA-43A6-A297-A717DB038565}" destId="{7CD8964B-74A5-445A-B3D2-DA11B818ABAA}" srcOrd="3" destOrd="0" presId="urn:microsoft.com/office/officeart/2005/8/layout/orgChart1"/>
    <dgm:cxn modelId="{4D004507-A87E-4780-9E5C-AF84DF8B7DAA}" type="presParOf" srcId="{7CD8964B-74A5-445A-B3D2-DA11B818ABAA}" destId="{B270BAE8-AF0D-4C49-B39A-4B2438453F75}" srcOrd="0" destOrd="0" presId="urn:microsoft.com/office/officeart/2005/8/layout/orgChart1"/>
    <dgm:cxn modelId="{7E794F0E-9E84-4C9D-BCB7-C895CB6B206F}" type="presParOf" srcId="{B270BAE8-AF0D-4C49-B39A-4B2438453F75}" destId="{E1FF15B6-9A10-4481-B718-BD8268B36294}" srcOrd="0" destOrd="0" presId="urn:microsoft.com/office/officeart/2005/8/layout/orgChart1"/>
    <dgm:cxn modelId="{B99C6A42-93A8-4713-96F8-35DC2868E3A2}" type="presParOf" srcId="{B270BAE8-AF0D-4C49-B39A-4B2438453F75}" destId="{C2D85933-BD3B-4EF6-8AA3-4B43F4FCB3F2}" srcOrd="1" destOrd="0" presId="urn:microsoft.com/office/officeart/2005/8/layout/orgChart1"/>
    <dgm:cxn modelId="{23FC3A98-5CDD-4712-B142-4D3BF35654B0}" type="presParOf" srcId="{7CD8964B-74A5-445A-B3D2-DA11B818ABAA}" destId="{57EFFDBD-BDFA-4314-A53C-5016469722B6}" srcOrd="1" destOrd="0" presId="urn:microsoft.com/office/officeart/2005/8/layout/orgChart1"/>
    <dgm:cxn modelId="{B63E47F5-22AC-4787-B1E6-65BBF2FB9BF5}" type="presParOf" srcId="{7CD8964B-74A5-445A-B3D2-DA11B818ABAA}" destId="{BA4672A7-1294-48E1-88CB-604CA0667DA5}" srcOrd="2" destOrd="0" presId="urn:microsoft.com/office/officeart/2005/8/layout/orgChart1"/>
    <dgm:cxn modelId="{AC0FB8AA-73D8-441D-ABA0-D6BFEFACED34}" type="presParOf" srcId="{538D732F-E7AA-43A6-A297-A717DB038565}" destId="{98BAFFE6-B980-4B6E-BF87-C48DC6705789}" srcOrd="4" destOrd="0" presId="urn:microsoft.com/office/officeart/2005/8/layout/orgChart1"/>
    <dgm:cxn modelId="{594B62C8-7654-4D56-AABE-44EA0FAE1899}" type="presParOf" srcId="{538D732F-E7AA-43A6-A297-A717DB038565}" destId="{0E68E5EB-A967-48D3-8F40-4A14E99C2CAE}" srcOrd="5" destOrd="0" presId="urn:microsoft.com/office/officeart/2005/8/layout/orgChart1"/>
    <dgm:cxn modelId="{AFC9A9FE-56CE-4DA9-98DA-4D58EE4EA30E}" type="presParOf" srcId="{0E68E5EB-A967-48D3-8F40-4A14E99C2CAE}" destId="{BCC052AA-969F-4859-88EB-BCCB4A70DE98}" srcOrd="0" destOrd="0" presId="urn:microsoft.com/office/officeart/2005/8/layout/orgChart1"/>
    <dgm:cxn modelId="{F693C9FB-EC91-401F-8DF9-98527E139CA0}" type="presParOf" srcId="{BCC052AA-969F-4859-88EB-BCCB4A70DE98}" destId="{6F6DE168-47CF-469A-BE38-FE71915C9E3D}" srcOrd="0" destOrd="0" presId="urn:microsoft.com/office/officeart/2005/8/layout/orgChart1"/>
    <dgm:cxn modelId="{88D89CF1-FD6B-4426-A18B-EB8FC6824134}" type="presParOf" srcId="{BCC052AA-969F-4859-88EB-BCCB4A70DE98}" destId="{E8219189-E3CD-464E-81D3-3FA6C4FAE954}" srcOrd="1" destOrd="0" presId="urn:microsoft.com/office/officeart/2005/8/layout/orgChart1"/>
    <dgm:cxn modelId="{ED764692-1683-40D7-B87B-79DF1FC19083}" type="presParOf" srcId="{0E68E5EB-A967-48D3-8F40-4A14E99C2CAE}" destId="{D9055CDC-2E00-4380-8EF5-E41F53FB7B36}" srcOrd="1" destOrd="0" presId="urn:microsoft.com/office/officeart/2005/8/layout/orgChart1"/>
    <dgm:cxn modelId="{5A3640EC-885A-4DBB-9EDE-B9388FA3C6F2}" type="presParOf" srcId="{0E68E5EB-A967-48D3-8F40-4A14E99C2CAE}" destId="{38A6274B-9158-4720-8762-422537962118}" srcOrd="2" destOrd="0" presId="urn:microsoft.com/office/officeart/2005/8/layout/orgChart1"/>
    <dgm:cxn modelId="{2A7E623A-BCF7-48AF-B6DC-CE2582F3D560}" type="presParOf" srcId="{538D732F-E7AA-43A6-A297-A717DB038565}" destId="{D71B2199-7833-48C7-927C-A1EFB09A06C0}" srcOrd="6" destOrd="0" presId="urn:microsoft.com/office/officeart/2005/8/layout/orgChart1"/>
    <dgm:cxn modelId="{C4751780-AE9D-4384-B639-F082E35D59C4}" type="presParOf" srcId="{538D732F-E7AA-43A6-A297-A717DB038565}" destId="{7B5F60E5-6C06-46E2-AF1D-596009703F88}" srcOrd="7" destOrd="0" presId="urn:microsoft.com/office/officeart/2005/8/layout/orgChart1"/>
    <dgm:cxn modelId="{9F79648A-1367-4A02-BFB6-90F12FCC7F14}" type="presParOf" srcId="{7B5F60E5-6C06-46E2-AF1D-596009703F88}" destId="{E475E705-DA38-4644-A0CD-D0EA023624DC}" srcOrd="0" destOrd="0" presId="urn:microsoft.com/office/officeart/2005/8/layout/orgChart1"/>
    <dgm:cxn modelId="{CDAAE414-71D9-4459-9947-6852EF12FD74}" type="presParOf" srcId="{E475E705-DA38-4644-A0CD-D0EA023624DC}" destId="{AF1E4FED-FE52-4DC2-A580-184839647163}" srcOrd="0" destOrd="0" presId="urn:microsoft.com/office/officeart/2005/8/layout/orgChart1"/>
    <dgm:cxn modelId="{EBAF6E6E-9B48-4E50-82A1-F3CB7E15B580}" type="presParOf" srcId="{E475E705-DA38-4644-A0CD-D0EA023624DC}" destId="{3FB4E14C-36C1-4F6B-B419-93788345FBD6}" srcOrd="1" destOrd="0" presId="urn:microsoft.com/office/officeart/2005/8/layout/orgChart1"/>
    <dgm:cxn modelId="{3FBD3D3E-DA5B-4A87-B185-1B79D8B4AEE7}" type="presParOf" srcId="{7B5F60E5-6C06-46E2-AF1D-596009703F88}" destId="{03ECE8BD-6B3A-476B-B9D4-9049957EFF03}" srcOrd="1" destOrd="0" presId="urn:microsoft.com/office/officeart/2005/8/layout/orgChart1"/>
    <dgm:cxn modelId="{547C5F07-0DBF-4265-A632-F54441F96341}" type="presParOf" srcId="{7B5F60E5-6C06-46E2-AF1D-596009703F88}" destId="{3E07F8BD-BF98-48BF-87CB-2F2C6D5F6D14}" srcOrd="2" destOrd="0" presId="urn:microsoft.com/office/officeart/2005/8/layout/orgChart1"/>
    <dgm:cxn modelId="{402C1E48-A7C9-4B7E-8B92-B5197A54A250}" type="presParOf" srcId="{BDDDDC72-71C3-4C1A-823C-3E380A6436E1}" destId="{D9FE5C22-C5FC-4738-99A2-C5C953203D3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1B2199-7833-48C7-927C-A1EFB09A06C0}">
      <dsp:nvSpPr>
        <dsp:cNvPr id="0" name=""/>
        <dsp:cNvSpPr/>
      </dsp:nvSpPr>
      <dsp:spPr>
        <a:xfrm>
          <a:off x="4104480" y="2046053"/>
          <a:ext cx="3214654" cy="371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971"/>
              </a:lnTo>
              <a:lnTo>
                <a:pt x="3214654" y="185971"/>
              </a:lnTo>
              <a:lnTo>
                <a:pt x="3214654" y="3719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BAFFE6-B980-4B6E-BF87-C48DC6705789}">
      <dsp:nvSpPr>
        <dsp:cNvPr id="0" name=""/>
        <dsp:cNvSpPr/>
      </dsp:nvSpPr>
      <dsp:spPr>
        <a:xfrm>
          <a:off x="4104480" y="2046053"/>
          <a:ext cx="1071551" cy="371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971"/>
              </a:lnTo>
              <a:lnTo>
                <a:pt x="1071551" y="185971"/>
              </a:lnTo>
              <a:lnTo>
                <a:pt x="1071551" y="3719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EBE893-3DD2-4415-840E-86D6A9E2CE6E}">
      <dsp:nvSpPr>
        <dsp:cNvPr id="0" name=""/>
        <dsp:cNvSpPr/>
      </dsp:nvSpPr>
      <dsp:spPr>
        <a:xfrm>
          <a:off x="3032929" y="2046053"/>
          <a:ext cx="1071551" cy="371943"/>
        </a:xfrm>
        <a:custGeom>
          <a:avLst/>
          <a:gdLst/>
          <a:ahLst/>
          <a:cxnLst/>
          <a:rect l="0" t="0" r="0" b="0"/>
          <a:pathLst>
            <a:path>
              <a:moveTo>
                <a:pt x="1071551" y="0"/>
              </a:moveTo>
              <a:lnTo>
                <a:pt x="1071551" y="185971"/>
              </a:lnTo>
              <a:lnTo>
                <a:pt x="0" y="185971"/>
              </a:lnTo>
              <a:lnTo>
                <a:pt x="0" y="3719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CE3823-5BA0-42D1-B00B-4D669F4A5A77}">
      <dsp:nvSpPr>
        <dsp:cNvPr id="0" name=""/>
        <dsp:cNvSpPr/>
      </dsp:nvSpPr>
      <dsp:spPr>
        <a:xfrm>
          <a:off x="889826" y="2046053"/>
          <a:ext cx="3214654" cy="371943"/>
        </a:xfrm>
        <a:custGeom>
          <a:avLst/>
          <a:gdLst/>
          <a:ahLst/>
          <a:cxnLst/>
          <a:rect l="0" t="0" r="0" b="0"/>
          <a:pathLst>
            <a:path>
              <a:moveTo>
                <a:pt x="3214654" y="0"/>
              </a:moveTo>
              <a:lnTo>
                <a:pt x="3214654" y="185971"/>
              </a:lnTo>
              <a:lnTo>
                <a:pt x="0" y="185971"/>
              </a:lnTo>
              <a:lnTo>
                <a:pt x="0" y="3719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CB2716-DB86-45EC-A28D-96B86C98E2F8}">
      <dsp:nvSpPr>
        <dsp:cNvPr id="0" name=""/>
        <dsp:cNvSpPr/>
      </dsp:nvSpPr>
      <dsp:spPr>
        <a:xfrm>
          <a:off x="3218901" y="1160473"/>
          <a:ext cx="1771159" cy="8855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Составление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проекта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бюджета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основывается на</a:t>
          </a:r>
        </a:p>
      </dsp:txBody>
      <dsp:txXfrm>
        <a:off x="3218901" y="1160473"/>
        <a:ext cx="1771159" cy="885579"/>
      </dsp:txXfrm>
    </dsp:sp>
    <dsp:sp modelId="{4B53ECD3-D1FD-4D77-A383-D5217957305B}">
      <dsp:nvSpPr>
        <dsp:cNvPr id="0" name=""/>
        <dsp:cNvSpPr/>
      </dsp:nvSpPr>
      <dsp:spPr>
        <a:xfrm>
          <a:off x="4246" y="2417996"/>
          <a:ext cx="1771159" cy="8855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Бюджетном послании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Президента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Российской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Федерации</a:t>
          </a:r>
        </a:p>
      </dsp:txBody>
      <dsp:txXfrm>
        <a:off x="4246" y="2417996"/>
        <a:ext cx="1771159" cy="885579"/>
      </dsp:txXfrm>
    </dsp:sp>
    <dsp:sp modelId="{E1FF15B6-9A10-4481-B718-BD8268B36294}">
      <dsp:nvSpPr>
        <dsp:cNvPr id="0" name=""/>
        <dsp:cNvSpPr/>
      </dsp:nvSpPr>
      <dsp:spPr>
        <a:xfrm>
          <a:off x="2147349" y="2417996"/>
          <a:ext cx="1771159" cy="8855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Прогнозе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социально-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экономического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развития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поселка Солнцево </a:t>
          </a:r>
          <a:r>
            <a:rPr kumimoji="0" lang="ru-RU" altLang="ru-RU" sz="7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Солнцевского</a:t>
          </a:r>
          <a:r>
            <a:rPr kumimoji="0" lang="ru-RU" altLang="ru-RU" sz="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района Курской области</a:t>
          </a:r>
        </a:p>
      </dsp:txBody>
      <dsp:txXfrm>
        <a:off x="2147349" y="2417996"/>
        <a:ext cx="1771159" cy="885579"/>
      </dsp:txXfrm>
    </dsp:sp>
    <dsp:sp modelId="{6F6DE168-47CF-469A-BE38-FE71915C9E3D}">
      <dsp:nvSpPr>
        <dsp:cNvPr id="0" name=""/>
        <dsp:cNvSpPr/>
      </dsp:nvSpPr>
      <dsp:spPr>
        <a:xfrm>
          <a:off x="4290452" y="2417996"/>
          <a:ext cx="1771159" cy="8855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Основных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направлениях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бюджетной 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налоговой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политики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администрации поселка Солнцево </a:t>
          </a:r>
          <a:r>
            <a:rPr kumimoji="0" lang="ru-RU" altLang="ru-RU" sz="7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Солнцевского</a:t>
          </a:r>
          <a:r>
            <a:rPr kumimoji="0" lang="ru-RU" altLang="ru-RU" sz="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района Курской области</a:t>
          </a:r>
        </a:p>
      </dsp:txBody>
      <dsp:txXfrm>
        <a:off x="4290452" y="2417996"/>
        <a:ext cx="1771159" cy="885579"/>
      </dsp:txXfrm>
    </dsp:sp>
    <dsp:sp modelId="{AF1E4FED-FE52-4DC2-A580-184839647163}">
      <dsp:nvSpPr>
        <dsp:cNvPr id="0" name=""/>
        <dsp:cNvSpPr/>
      </dsp:nvSpPr>
      <dsp:spPr>
        <a:xfrm>
          <a:off x="6433556" y="2417996"/>
          <a:ext cx="1771159" cy="8855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Муниципальных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Программах поселка Солнцево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Солнцевского</a:t>
          </a:r>
          <a:r>
            <a:rPr kumimoji="0" lang="ru-RU" altLang="ru-RU" sz="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района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Курской области</a:t>
          </a:r>
        </a:p>
      </dsp:txBody>
      <dsp:txXfrm>
        <a:off x="6433556" y="2417996"/>
        <a:ext cx="1771159" cy="885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2925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2925" y="6456363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B3202F-4D77-4EA5-8A49-686021020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925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5488" y="509588"/>
            <a:ext cx="3398837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2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3230563"/>
            <a:ext cx="79438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212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2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925" y="6456363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CC0A8E0-FEAF-41AE-9FA4-B5CB30C67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algn="ctr" eaLnBrk="0" hangingPunct="0">
              <a:defRPr sz="32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47878B5-573E-4FE1-BD06-68A17FEC6A6F}" type="slidenum">
              <a:rPr lang="ru-RU" altLang="ru-RU" sz="1200" b="0" smtClean="0">
                <a:solidFill>
                  <a:schemeClr val="tx1"/>
                </a:solidFill>
                <a:latin typeface="Arial" charset="0"/>
              </a:rPr>
              <a:pPr algn="r" eaLnBrk="1" hangingPunct="1">
                <a:defRPr/>
              </a:pPr>
              <a:t>1</a:t>
            </a:fld>
            <a:endParaRPr lang="ru-RU" altLang="ru-RU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7"/>
                <a:ext cx="1333" cy="1485"/>
              </a:xfrm>
              <a:custGeom>
                <a:avLst/>
                <a:gdLst>
                  <a:gd name="T0" fmla="*/ 36 w 596"/>
                  <a:gd name="T1" fmla="*/ 825 h 666"/>
                  <a:gd name="T2" fmla="*/ 13 w 596"/>
                  <a:gd name="T3" fmla="*/ 760 h 666"/>
                  <a:gd name="T4" fmla="*/ 0 w 596"/>
                  <a:gd name="T5" fmla="*/ 644 h 666"/>
                  <a:gd name="T6" fmla="*/ 9 w 596"/>
                  <a:gd name="T7" fmla="*/ 495 h 666"/>
                  <a:gd name="T8" fmla="*/ 56 w 596"/>
                  <a:gd name="T9" fmla="*/ 337 h 666"/>
                  <a:gd name="T10" fmla="*/ 154 w 596"/>
                  <a:gd name="T11" fmla="*/ 187 h 666"/>
                  <a:gd name="T12" fmla="*/ 318 w 596"/>
                  <a:gd name="T13" fmla="*/ 69 h 666"/>
                  <a:gd name="T14" fmla="*/ 552 w 596"/>
                  <a:gd name="T15" fmla="*/ 4 h 666"/>
                  <a:gd name="T16" fmla="*/ 850 w 596"/>
                  <a:gd name="T17" fmla="*/ 20 h 666"/>
                  <a:gd name="T18" fmla="*/ 1083 w 596"/>
                  <a:gd name="T19" fmla="*/ 152 h 666"/>
                  <a:gd name="T20" fmla="*/ 1239 w 596"/>
                  <a:gd name="T21" fmla="*/ 368 h 666"/>
                  <a:gd name="T22" fmla="*/ 1322 w 596"/>
                  <a:gd name="T23" fmla="*/ 633 h 666"/>
                  <a:gd name="T24" fmla="*/ 1331 w 596"/>
                  <a:gd name="T25" fmla="*/ 912 h 666"/>
                  <a:gd name="T26" fmla="*/ 1266 w 596"/>
                  <a:gd name="T27" fmla="*/ 1171 h 666"/>
                  <a:gd name="T28" fmla="*/ 1134 w 596"/>
                  <a:gd name="T29" fmla="*/ 1371 h 666"/>
                  <a:gd name="T30" fmla="*/ 933 w 596"/>
                  <a:gd name="T31" fmla="*/ 1478 h 666"/>
                  <a:gd name="T32" fmla="*/ 870 w 596"/>
                  <a:gd name="T33" fmla="*/ 1469 h 666"/>
                  <a:gd name="T34" fmla="*/ 986 w 596"/>
                  <a:gd name="T35" fmla="*/ 1376 h 666"/>
                  <a:gd name="T36" fmla="*/ 1078 w 596"/>
                  <a:gd name="T37" fmla="*/ 1213 h 666"/>
                  <a:gd name="T38" fmla="*/ 1138 w 596"/>
                  <a:gd name="T39" fmla="*/ 1012 h 666"/>
                  <a:gd name="T40" fmla="*/ 1163 w 596"/>
                  <a:gd name="T41" fmla="*/ 792 h 666"/>
                  <a:gd name="T42" fmla="*/ 1150 w 596"/>
                  <a:gd name="T43" fmla="*/ 575 h 666"/>
                  <a:gd name="T44" fmla="*/ 1085 w 596"/>
                  <a:gd name="T45" fmla="*/ 388 h 666"/>
                  <a:gd name="T46" fmla="*/ 968 w 596"/>
                  <a:gd name="T47" fmla="*/ 250 h 666"/>
                  <a:gd name="T48" fmla="*/ 763 w 596"/>
                  <a:gd name="T49" fmla="*/ 167 h 666"/>
                  <a:gd name="T50" fmla="*/ 550 w 596"/>
                  <a:gd name="T51" fmla="*/ 136 h 666"/>
                  <a:gd name="T52" fmla="*/ 389 w 596"/>
                  <a:gd name="T53" fmla="*/ 158 h 666"/>
                  <a:gd name="T54" fmla="*/ 271 w 596"/>
                  <a:gd name="T55" fmla="*/ 225 h 666"/>
                  <a:gd name="T56" fmla="*/ 188 w 596"/>
                  <a:gd name="T57" fmla="*/ 332 h 666"/>
                  <a:gd name="T58" fmla="*/ 127 w 596"/>
                  <a:gd name="T59" fmla="*/ 459 h 666"/>
                  <a:gd name="T60" fmla="*/ 89 w 596"/>
                  <a:gd name="T61" fmla="*/ 606 h 666"/>
                  <a:gd name="T62" fmla="*/ 63 w 596"/>
                  <a:gd name="T63" fmla="*/ 756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801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56 h 237"/>
                  <a:gd name="T4" fmla="*/ 7 w 257"/>
                  <a:gd name="T5" fmla="*/ 112 h 237"/>
                  <a:gd name="T6" fmla="*/ 13 w 257"/>
                  <a:gd name="T7" fmla="*/ 168 h 237"/>
                  <a:gd name="T8" fmla="*/ 24 w 257"/>
                  <a:gd name="T9" fmla="*/ 220 h 237"/>
                  <a:gd name="T10" fmla="*/ 40 w 257"/>
                  <a:gd name="T11" fmla="*/ 267 h 237"/>
                  <a:gd name="T12" fmla="*/ 60 w 257"/>
                  <a:gd name="T13" fmla="*/ 316 h 237"/>
                  <a:gd name="T14" fmla="*/ 84 w 257"/>
                  <a:gd name="T15" fmla="*/ 361 h 237"/>
                  <a:gd name="T16" fmla="*/ 113 w 257"/>
                  <a:gd name="T17" fmla="*/ 399 h 237"/>
                  <a:gd name="T18" fmla="*/ 149 w 257"/>
                  <a:gd name="T19" fmla="*/ 435 h 237"/>
                  <a:gd name="T20" fmla="*/ 191 w 257"/>
                  <a:gd name="T21" fmla="*/ 466 h 237"/>
                  <a:gd name="T22" fmla="*/ 236 w 257"/>
                  <a:gd name="T23" fmla="*/ 491 h 237"/>
                  <a:gd name="T24" fmla="*/ 291 w 257"/>
                  <a:gd name="T25" fmla="*/ 511 h 237"/>
                  <a:gd name="T26" fmla="*/ 351 w 257"/>
                  <a:gd name="T27" fmla="*/ 524 h 237"/>
                  <a:gd name="T28" fmla="*/ 418 w 257"/>
                  <a:gd name="T29" fmla="*/ 531 h 237"/>
                  <a:gd name="T30" fmla="*/ 489 w 257"/>
                  <a:gd name="T31" fmla="*/ 529 h 237"/>
                  <a:gd name="T32" fmla="*/ 571 w 257"/>
                  <a:gd name="T33" fmla="*/ 520 h 237"/>
                  <a:gd name="T34" fmla="*/ 498 w 257"/>
                  <a:gd name="T35" fmla="*/ 509 h 237"/>
                  <a:gd name="T36" fmla="*/ 433 w 257"/>
                  <a:gd name="T37" fmla="*/ 493 h 237"/>
                  <a:gd name="T38" fmla="*/ 378 w 257"/>
                  <a:gd name="T39" fmla="*/ 475 h 237"/>
                  <a:gd name="T40" fmla="*/ 329 w 257"/>
                  <a:gd name="T41" fmla="*/ 457 h 237"/>
                  <a:gd name="T42" fmla="*/ 284 w 257"/>
                  <a:gd name="T43" fmla="*/ 432 h 237"/>
                  <a:gd name="T44" fmla="*/ 249 w 257"/>
                  <a:gd name="T45" fmla="*/ 408 h 237"/>
                  <a:gd name="T46" fmla="*/ 216 w 257"/>
                  <a:gd name="T47" fmla="*/ 379 h 237"/>
                  <a:gd name="T48" fmla="*/ 187 w 257"/>
                  <a:gd name="T49" fmla="*/ 347 h 237"/>
                  <a:gd name="T50" fmla="*/ 160 w 257"/>
                  <a:gd name="T51" fmla="*/ 316 h 237"/>
                  <a:gd name="T52" fmla="*/ 136 w 257"/>
                  <a:gd name="T53" fmla="*/ 280 h 237"/>
                  <a:gd name="T54" fmla="*/ 116 w 257"/>
                  <a:gd name="T55" fmla="*/ 240 h 237"/>
                  <a:gd name="T56" fmla="*/ 96 w 257"/>
                  <a:gd name="T57" fmla="*/ 197 h 237"/>
                  <a:gd name="T58" fmla="*/ 73 w 257"/>
                  <a:gd name="T59" fmla="*/ 155 h 237"/>
                  <a:gd name="T60" fmla="*/ 51 w 257"/>
                  <a:gd name="T61" fmla="*/ 105 h 237"/>
                  <a:gd name="T62" fmla="*/ 27 w 257"/>
                  <a:gd name="T63" fmla="*/ 54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8" y="2166"/>
                <a:ext cx="277" cy="249"/>
              </a:xfrm>
              <a:custGeom>
                <a:avLst/>
                <a:gdLst>
                  <a:gd name="T0" fmla="*/ 172 w 124"/>
                  <a:gd name="T1" fmla="*/ 0 h 110"/>
                  <a:gd name="T2" fmla="*/ 277 w 124"/>
                  <a:gd name="T3" fmla="*/ 244 h 110"/>
                  <a:gd name="T4" fmla="*/ 268 w 124"/>
                  <a:gd name="T5" fmla="*/ 242 h 110"/>
                  <a:gd name="T6" fmla="*/ 239 w 124"/>
                  <a:gd name="T7" fmla="*/ 238 h 110"/>
                  <a:gd name="T8" fmla="*/ 199 w 124"/>
                  <a:gd name="T9" fmla="*/ 229 h 110"/>
                  <a:gd name="T10" fmla="*/ 152 w 124"/>
                  <a:gd name="T11" fmla="*/ 224 h 110"/>
                  <a:gd name="T12" fmla="*/ 101 w 124"/>
                  <a:gd name="T13" fmla="*/ 220 h 110"/>
                  <a:gd name="T14" fmla="*/ 56 w 124"/>
                  <a:gd name="T15" fmla="*/ 222 h 110"/>
                  <a:gd name="T16" fmla="*/ 20 w 124"/>
                  <a:gd name="T17" fmla="*/ 231 h 110"/>
                  <a:gd name="T18" fmla="*/ 0 w 124"/>
                  <a:gd name="T19" fmla="*/ 249 h 110"/>
                  <a:gd name="T20" fmla="*/ 9 w 124"/>
                  <a:gd name="T21" fmla="*/ 222 h 110"/>
                  <a:gd name="T22" fmla="*/ 18 w 124"/>
                  <a:gd name="T23" fmla="*/ 201 h 110"/>
                  <a:gd name="T24" fmla="*/ 36 w 124"/>
                  <a:gd name="T25" fmla="*/ 186 h 110"/>
                  <a:gd name="T26" fmla="*/ 56 w 124"/>
                  <a:gd name="T27" fmla="*/ 172 h 110"/>
                  <a:gd name="T28" fmla="*/ 80 w 124"/>
                  <a:gd name="T29" fmla="*/ 163 h 110"/>
                  <a:gd name="T30" fmla="*/ 105 w 124"/>
                  <a:gd name="T31" fmla="*/ 161 h 110"/>
                  <a:gd name="T32" fmla="*/ 132 w 124"/>
                  <a:gd name="T33" fmla="*/ 161 h 110"/>
                  <a:gd name="T34" fmla="*/ 161 w 124"/>
                  <a:gd name="T35" fmla="*/ 168 h 110"/>
                  <a:gd name="T36" fmla="*/ 163 w 124"/>
                  <a:gd name="T37" fmla="*/ 161 h 110"/>
                  <a:gd name="T38" fmla="*/ 156 w 124"/>
                  <a:gd name="T39" fmla="*/ 127 h 110"/>
                  <a:gd name="T40" fmla="*/ 150 w 124"/>
                  <a:gd name="T41" fmla="*/ 86 h 110"/>
                  <a:gd name="T42" fmla="*/ 145 w 124"/>
                  <a:gd name="T43" fmla="*/ 68 h 110"/>
                  <a:gd name="T44" fmla="*/ 141 w 124"/>
                  <a:gd name="T45" fmla="*/ 68 h 110"/>
                  <a:gd name="T46" fmla="*/ 136 w 124"/>
                  <a:gd name="T47" fmla="*/ 66 h 110"/>
                  <a:gd name="T48" fmla="*/ 132 w 124"/>
                  <a:gd name="T49" fmla="*/ 59 h 110"/>
                  <a:gd name="T50" fmla="*/ 127 w 124"/>
                  <a:gd name="T51" fmla="*/ 52 h 110"/>
                  <a:gd name="T52" fmla="*/ 127 w 124"/>
                  <a:gd name="T53" fmla="*/ 43 h 110"/>
                  <a:gd name="T54" fmla="*/ 132 w 124"/>
                  <a:gd name="T55" fmla="*/ 32 h 110"/>
                  <a:gd name="T56" fmla="*/ 147 w 124"/>
                  <a:gd name="T57" fmla="*/ 18 h 110"/>
                  <a:gd name="T58" fmla="*/ 172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8" y="976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1 w 109"/>
                  <a:gd name="T3" fmla="*/ 2 h 156"/>
                  <a:gd name="T4" fmla="*/ 40 w 109"/>
                  <a:gd name="T5" fmla="*/ 11 h 156"/>
                  <a:gd name="T6" fmla="*/ 83 w 109"/>
                  <a:gd name="T7" fmla="*/ 27 h 156"/>
                  <a:gd name="T8" fmla="*/ 130 w 109"/>
                  <a:gd name="T9" fmla="*/ 53 h 156"/>
                  <a:gd name="T10" fmla="*/ 175 w 109"/>
                  <a:gd name="T11" fmla="*/ 98 h 156"/>
                  <a:gd name="T12" fmla="*/ 216 w 109"/>
                  <a:gd name="T13" fmla="*/ 158 h 156"/>
                  <a:gd name="T14" fmla="*/ 241 w 109"/>
                  <a:gd name="T15" fmla="*/ 240 h 156"/>
                  <a:gd name="T16" fmla="*/ 245 w 109"/>
                  <a:gd name="T17" fmla="*/ 347 h 156"/>
                  <a:gd name="T18" fmla="*/ 236 w 109"/>
                  <a:gd name="T19" fmla="*/ 347 h 156"/>
                  <a:gd name="T20" fmla="*/ 223 w 109"/>
                  <a:gd name="T21" fmla="*/ 347 h 156"/>
                  <a:gd name="T22" fmla="*/ 209 w 109"/>
                  <a:gd name="T23" fmla="*/ 347 h 156"/>
                  <a:gd name="T24" fmla="*/ 196 w 109"/>
                  <a:gd name="T25" fmla="*/ 343 h 156"/>
                  <a:gd name="T26" fmla="*/ 182 w 109"/>
                  <a:gd name="T27" fmla="*/ 340 h 156"/>
                  <a:gd name="T28" fmla="*/ 166 w 109"/>
                  <a:gd name="T29" fmla="*/ 334 h 156"/>
                  <a:gd name="T30" fmla="*/ 148 w 109"/>
                  <a:gd name="T31" fmla="*/ 323 h 156"/>
                  <a:gd name="T32" fmla="*/ 130 w 109"/>
                  <a:gd name="T33" fmla="*/ 309 h 156"/>
                  <a:gd name="T34" fmla="*/ 119 w 109"/>
                  <a:gd name="T35" fmla="*/ 280 h 156"/>
                  <a:gd name="T36" fmla="*/ 119 w 109"/>
                  <a:gd name="T37" fmla="*/ 247 h 156"/>
                  <a:gd name="T38" fmla="*/ 126 w 109"/>
                  <a:gd name="T39" fmla="*/ 214 h 156"/>
                  <a:gd name="T40" fmla="*/ 133 w 109"/>
                  <a:gd name="T41" fmla="*/ 178 h 156"/>
                  <a:gd name="T42" fmla="*/ 126 w 109"/>
                  <a:gd name="T43" fmla="*/ 138 h 156"/>
                  <a:gd name="T44" fmla="*/ 108 w 109"/>
                  <a:gd name="T45" fmla="*/ 96 h 156"/>
                  <a:gd name="T46" fmla="*/ 70 w 109"/>
                  <a:gd name="T47" fmla="*/ 51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4" y="2207"/>
                <a:ext cx="103" cy="209"/>
              </a:xfrm>
              <a:custGeom>
                <a:avLst/>
                <a:gdLst>
                  <a:gd name="T0" fmla="*/ 69 w 46"/>
                  <a:gd name="T1" fmla="*/ 0 h 94"/>
                  <a:gd name="T2" fmla="*/ 45 w 46"/>
                  <a:gd name="T3" fmla="*/ 84 h 94"/>
                  <a:gd name="T4" fmla="*/ 34 w 46"/>
                  <a:gd name="T5" fmla="*/ 138 h 94"/>
                  <a:gd name="T6" fmla="*/ 25 w 46"/>
                  <a:gd name="T7" fmla="*/ 176 h 94"/>
                  <a:gd name="T8" fmla="*/ 0 w 46"/>
                  <a:gd name="T9" fmla="*/ 209 h 94"/>
                  <a:gd name="T10" fmla="*/ 27 w 46"/>
                  <a:gd name="T11" fmla="*/ 196 h 94"/>
                  <a:gd name="T12" fmla="*/ 52 w 46"/>
                  <a:gd name="T13" fmla="*/ 178 h 94"/>
                  <a:gd name="T14" fmla="*/ 72 w 46"/>
                  <a:gd name="T15" fmla="*/ 153 h 94"/>
                  <a:gd name="T16" fmla="*/ 90 w 46"/>
                  <a:gd name="T17" fmla="*/ 127 h 94"/>
                  <a:gd name="T18" fmla="*/ 101 w 46"/>
                  <a:gd name="T19" fmla="*/ 98 h 94"/>
                  <a:gd name="T20" fmla="*/ 103 w 46"/>
                  <a:gd name="T21" fmla="*/ 67 h 94"/>
                  <a:gd name="T22" fmla="*/ 94 w 46"/>
                  <a:gd name="T23" fmla="*/ 33 h 94"/>
                  <a:gd name="T24" fmla="*/ 69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4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 w 54"/>
                  <a:gd name="T3" fmla="*/ 2 h 40"/>
                  <a:gd name="T4" fmla="*/ 13 w 54"/>
                  <a:gd name="T5" fmla="*/ 7 h 40"/>
                  <a:gd name="T6" fmla="*/ 29 w 54"/>
                  <a:gd name="T7" fmla="*/ 18 h 40"/>
                  <a:gd name="T8" fmla="*/ 47 w 54"/>
                  <a:gd name="T9" fmla="*/ 27 h 40"/>
                  <a:gd name="T10" fmla="*/ 64 w 54"/>
                  <a:gd name="T11" fmla="*/ 34 h 40"/>
                  <a:gd name="T12" fmla="*/ 84 w 54"/>
                  <a:gd name="T13" fmla="*/ 38 h 40"/>
                  <a:gd name="T14" fmla="*/ 102 w 54"/>
                  <a:gd name="T15" fmla="*/ 41 h 40"/>
                  <a:gd name="T16" fmla="*/ 120 w 54"/>
                  <a:gd name="T17" fmla="*/ 36 h 40"/>
                  <a:gd name="T18" fmla="*/ 118 w 54"/>
                  <a:gd name="T19" fmla="*/ 56 h 40"/>
                  <a:gd name="T20" fmla="*/ 111 w 54"/>
                  <a:gd name="T21" fmla="*/ 74 h 40"/>
                  <a:gd name="T22" fmla="*/ 98 w 54"/>
                  <a:gd name="T23" fmla="*/ 86 h 40"/>
                  <a:gd name="T24" fmla="*/ 82 w 54"/>
                  <a:gd name="T25" fmla="*/ 90 h 40"/>
                  <a:gd name="T26" fmla="*/ 62 w 54"/>
                  <a:gd name="T27" fmla="*/ 88 h 40"/>
                  <a:gd name="T28" fmla="*/ 42 w 54"/>
                  <a:gd name="T29" fmla="*/ 72 h 40"/>
                  <a:gd name="T30" fmla="*/ 22 w 54"/>
                  <a:gd name="T31" fmla="*/ 45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3 w 149"/>
                  <a:gd name="T3" fmla="*/ 18 h 704"/>
                  <a:gd name="T4" fmla="*/ 35 w 149"/>
                  <a:gd name="T5" fmla="*/ 41 h 704"/>
                  <a:gd name="T6" fmla="*/ 62 w 149"/>
                  <a:gd name="T7" fmla="*/ 70 h 704"/>
                  <a:gd name="T8" fmla="*/ 91 w 149"/>
                  <a:gd name="T9" fmla="*/ 108 h 704"/>
                  <a:gd name="T10" fmla="*/ 128 w 149"/>
                  <a:gd name="T11" fmla="*/ 155 h 704"/>
                  <a:gd name="T12" fmla="*/ 162 w 149"/>
                  <a:gd name="T13" fmla="*/ 205 h 704"/>
                  <a:gd name="T14" fmla="*/ 195 w 149"/>
                  <a:gd name="T15" fmla="*/ 263 h 704"/>
                  <a:gd name="T16" fmla="*/ 221 w 149"/>
                  <a:gd name="T17" fmla="*/ 330 h 704"/>
                  <a:gd name="T18" fmla="*/ 248 w 149"/>
                  <a:gd name="T19" fmla="*/ 401 h 704"/>
                  <a:gd name="T20" fmla="*/ 266 w 149"/>
                  <a:gd name="T21" fmla="*/ 483 h 704"/>
                  <a:gd name="T22" fmla="*/ 275 w 149"/>
                  <a:gd name="T23" fmla="*/ 573 h 704"/>
                  <a:gd name="T24" fmla="*/ 279 w 149"/>
                  <a:gd name="T25" fmla="*/ 667 h 704"/>
                  <a:gd name="T26" fmla="*/ 266 w 149"/>
                  <a:gd name="T27" fmla="*/ 772 h 704"/>
                  <a:gd name="T28" fmla="*/ 241 w 149"/>
                  <a:gd name="T29" fmla="*/ 883 h 704"/>
                  <a:gd name="T30" fmla="*/ 204 w 149"/>
                  <a:gd name="T31" fmla="*/ 1000 h 704"/>
                  <a:gd name="T32" fmla="*/ 148 w 149"/>
                  <a:gd name="T33" fmla="*/ 1129 h 704"/>
                  <a:gd name="T34" fmla="*/ 86 w 149"/>
                  <a:gd name="T35" fmla="*/ 1275 h 704"/>
                  <a:gd name="T36" fmla="*/ 47 w 149"/>
                  <a:gd name="T37" fmla="*/ 1410 h 704"/>
                  <a:gd name="T38" fmla="*/ 22 w 149"/>
                  <a:gd name="T39" fmla="*/ 1535 h 704"/>
                  <a:gd name="T40" fmla="*/ 13 w 149"/>
                  <a:gd name="T41" fmla="*/ 1655 h 704"/>
                  <a:gd name="T42" fmla="*/ 13 w 149"/>
                  <a:gd name="T43" fmla="*/ 1769 h 704"/>
                  <a:gd name="T44" fmla="*/ 18 w 149"/>
                  <a:gd name="T45" fmla="*/ 1875 h 704"/>
                  <a:gd name="T46" fmla="*/ 27 w 149"/>
                  <a:gd name="T47" fmla="*/ 1968 h 704"/>
                  <a:gd name="T48" fmla="*/ 31 w 149"/>
                  <a:gd name="T49" fmla="*/ 2059 h 704"/>
                  <a:gd name="T50" fmla="*/ 91 w 149"/>
                  <a:gd name="T51" fmla="*/ 2012 h 704"/>
                  <a:gd name="T52" fmla="*/ 86 w 149"/>
                  <a:gd name="T53" fmla="*/ 1989 h 704"/>
                  <a:gd name="T54" fmla="*/ 80 w 149"/>
                  <a:gd name="T55" fmla="*/ 1922 h 704"/>
                  <a:gd name="T56" fmla="*/ 73 w 149"/>
                  <a:gd name="T57" fmla="*/ 1819 h 704"/>
                  <a:gd name="T58" fmla="*/ 78 w 149"/>
                  <a:gd name="T59" fmla="*/ 1682 h 704"/>
                  <a:gd name="T60" fmla="*/ 91 w 149"/>
                  <a:gd name="T61" fmla="*/ 1518 h 704"/>
                  <a:gd name="T62" fmla="*/ 128 w 149"/>
                  <a:gd name="T63" fmla="*/ 1331 h 704"/>
                  <a:gd name="T64" fmla="*/ 190 w 149"/>
                  <a:gd name="T65" fmla="*/ 1129 h 704"/>
                  <a:gd name="T66" fmla="*/ 286 w 149"/>
                  <a:gd name="T67" fmla="*/ 915 h 704"/>
                  <a:gd name="T68" fmla="*/ 317 w 149"/>
                  <a:gd name="T69" fmla="*/ 816 h 704"/>
                  <a:gd name="T70" fmla="*/ 330 w 149"/>
                  <a:gd name="T71" fmla="*/ 687 h 704"/>
                  <a:gd name="T72" fmla="*/ 319 w 149"/>
                  <a:gd name="T73" fmla="*/ 538 h 704"/>
                  <a:gd name="T74" fmla="*/ 290 w 149"/>
                  <a:gd name="T75" fmla="*/ 392 h 704"/>
                  <a:gd name="T76" fmla="*/ 241 w 149"/>
                  <a:gd name="T77" fmla="*/ 249 h 704"/>
                  <a:gd name="T78" fmla="*/ 179 w 149"/>
                  <a:gd name="T79" fmla="*/ 129 h 704"/>
                  <a:gd name="T80" fmla="*/ 97 w 149"/>
                  <a:gd name="T81" fmla="*/ 41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237 w 128"/>
                <a:gd name="T1" fmla="*/ 0 h 217"/>
                <a:gd name="T2" fmla="*/ 265 w 128"/>
                <a:gd name="T3" fmla="*/ 27 h 217"/>
                <a:gd name="T4" fmla="*/ 290 w 128"/>
                <a:gd name="T5" fmla="*/ 81 h 217"/>
                <a:gd name="T6" fmla="*/ 310 w 128"/>
                <a:gd name="T7" fmla="*/ 150 h 217"/>
                <a:gd name="T8" fmla="*/ 323 w 128"/>
                <a:gd name="T9" fmla="*/ 233 h 217"/>
                <a:gd name="T10" fmla="*/ 320 w 128"/>
                <a:gd name="T11" fmla="*/ 332 h 217"/>
                <a:gd name="T12" fmla="*/ 293 w 128"/>
                <a:gd name="T13" fmla="*/ 434 h 217"/>
                <a:gd name="T14" fmla="*/ 237 w 128"/>
                <a:gd name="T15" fmla="*/ 541 h 217"/>
                <a:gd name="T16" fmla="*/ 151 w 128"/>
                <a:gd name="T17" fmla="*/ 649 h 217"/>
                <a:gd name="T18" fmla="*/ 124 w 128"/>
                <a:gd name="T19" fmla="*/ 637 h 217"/>
                <a:gd name="T20" fmla="*/ 96 w 128"/>
                <a:gd name="T21" fmla="*/ 628 h 217"/>
                <a:gd name="T22" fmla="*/ 66 w 128"/>
                <a:gd name="T23" fmla="*/ 613 h 217"/>
                <a:gd name="T24" fmla="*/ 40 w 128"/>
                <a:gd name="T25" fmla="*/ 601 h 217"/>
                <a:gd name="T26" fmla="*/ 20 w 128"/>
                <a:gd name="T27" fmla="*/ 586 h 217"/>
                <a:gd name="T28" fmla="*/ 5 w 128"/>
                <a:gd name="T29" fmla="*/ 568 h 217"/>
                <a:gd name="T30" fmla="*/ 0 w 128"/>
                <a:gd name="T31" fmla="*/ 547 h 217"/>
                <a:gd name="T32" fmla="*/ 3 w 128"/>
                <a:gd name="T33" fmla="*/ 532 h 217"/>
                <a:gd name="T34" fmla="*/ 33 w 128"/>
                <a:gd name="T35" fmla="*/ 511 h 217"/>
                <a:gd name="T36" fmla="*/ 73 w 128"/>
                <a:gd name="T37" fmla="*/ 482 h 217"/>
                <a:gd name="T38" fmla="*/ 116 w 128"/>
                <a:gd name="T39" fmla="*/ 449 h 217"/>
                <a:gd name="T40" fmla="*/ 159 w 128"/>
                <a:gd name="T41" fmla="*/ 401 h 217"/>
                <a:gd name="T42" fmla="*/ 199 w 128"/>
                <a:gd name="T43" fmla="*/ 335 h 217"/>
                <a:gd name="T44" fmla="*/ 230 w 128"/>
                <a:gd name="T45" fmla="*/ 248 h 217"/>
                <a:gd name="T46" fmla="*/ 245 w 128"/>
                <a:gd name="T47" fmla="*/ 138 h 217"/>
                <a:gd name="T48" fmla="*/ 237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227 w 117"/>
                <a:gd name="T1" fmla="*/ 0 h 132"/>
                <a:gd name="T2" fmla="*/ 0 w 117"/>
                <a:gd name="T3" fmla="*/ 88 h 132"/>
                <a:gd name="T4" fmla="*/ 9 w 117"/>
                <a:gd name="T5" fmla="*/ 91 h 132"/>
                <a:gd name="T6" fmla="*/ 42 w 117"/>
                <a:gd name="T7" fmla="*/ 102 h 132"/>
                <a:gd name="T8" fmla="*/ 88 w 117"/>
                <a:gd name="T9" fmla="*/ 127 h 132"/>
                <a:gd name="T10" fmla="*/ 139 w 117"/>
                <a:gd name="T11" fmla="*/ 165 h 132"/>
                <a:gd name="T12" fmla="*/ 200 w 117"/>
                <a:gd name="T13" fmla="*/ 218 h 132"/>
                <a:gd name="T14" fmla="*/ 254 w 117"/>
                <a:gd name="T15" fmla="*/ 281 h 132"/>
                <a:gd name="T16" fmla="*/ 309 w 117"/>
                <a:gd name="T17" fmla="*/ 362 h 132"/>
                <a:gd name="T18" fmla="*/ 351 w 117"/>
                <a:gd name="T19" fmla="*/ 464 h 132"/>
                <a:gd name="T20" fmla="*/ 354 w 117"/>
                <a:gd name="T21" fmla="*/ 422 h 132"/>
                <a:gd name="T22" fmla="*/ 348 w 117"/>
                <a:gd name="T23" fmla="*/ 376 h 132"/>
                <a:gd name="T24" fmla="*/ 327 w 117"/>
                <a:gd name="T25" fmla="*/ 316 h 132"/>
                <a:gd name="T26" fmla="*/ 300 w 117"/>
                <a:gd name="T27" fmla="*/ 260 h 132"/>
                <a:gd name="T28" fmla="*/ 269 w 117"/>
                <a:gd name="T29" fmla="*/ 204 h 132"/>
                <a:gd name="T30" fmla="*/ 236 w 117"/>
                <a:gd name="T31" fmla="*/ 158 h 132"/>
                <a:gd name="T32" fmla="*/ 203 w 117"/>
                <a:gd name="T33" fmla="*/ 127 h 132"/>
                <a:gd name="T34" fmla="*/ 175 w 117"/>
                <a:gd name="T35" fmla="*/ 112 h 132"/>
                <a:gd name="T36" fmla="*/ 209 w 117"/>
                <a:gd name="T37" fmla="*/ 102 h 132"/>
                <a:gd name="T38" fmla="*/ 239 w 117"/>
                <a:gd name="T39" fmla="*/ 98 h 132"/>
                <a:gd name="T40" fmla="*/ 269 w 117"/>
                <a:gd name="T41" fmla="*/ 91 h 132"/>
                <a:gd name="T42" fmla="*/ 297 w 117"/>
                <a:gd name="T43" fmla="*/ 88 h 132"/>
                <a:gd name="T44" fmla="*/ 318 w 117"/>
                <a:gd name="T45" fmla="*/ 84 h 132"/>
                <a:gd name="T46" fmla="*/ 330 w 117"/>
                <a:gd name="T47" fmla="*/ 77 h 132"/>
                <a:gd name="T48" fmla="*/ 342 w 117"/>
                <a:gd name="T49" fmla="*/ 74 h 132"/>
                <a:gd name="T50" fmla="*/ 345 w 117"/>
                <a:gd name="T51" fmla="*/ 74 h 132"/>
                <a:gd name="T52" fmla="*/ 227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87 w 29"/>
                <a:gd name="T1" fmla="*/ 0 h 77"/>
                <a:gd name="T2" fmla="*/ 69 w 29"/>
                <a:gd name="T3" fmla="*/ 0 h 77"/>
                <a:gd name="T4" fmla="*/ 48 w 29"/>
                <a:gd name="T5" fmla="*/ 14 h 77"/>
                <a:gd name="T6" fmla="*/ 27 w 29"/>
                <a:gd name="T7" fmla="*/ 32 h 77"/>
                <a:gd name="T8" fmla="*/ 12 w 29"/>
                <a:gd name="T9" fmla="*/ 68 h 77"/>
                <a:gd name="T10" fmla="*/ 3 w 29"/>
                <a:gd name="T11" fmla="*/ 107 h 77"/>
                <a:gd name="T12" fmla="*/ 0 w 29"/>
                <a:gd name="T13" fmla="*/ 157 h 77"/>
                <a:gd name="T14" fmla="*/ 9 w 29"/>
                <a:gd name="T15" fmla="*/ 214 h 77"/>
                <a:gd name="T16" fmla="*/ 33 w 29"/>
                <a:gd name="T17" fmla="*/ 274 h 77"/>
                <a:gd name="T18" fmla="*/ 45 w 29"/>
                <a:gd name="T19" fmla="*/ 189 h 77"/>
                <a:gd name="T20" fmla="*/ 57 w 29"/>
                <a:gd name="T21" fmla="*/ 132 h 77"/>
                <a:gd name="T22" fmla="*/ 69 w 29"/>
                <a:gd name="T23" fmla="*/ 78 h 77"/>
                <a:gd name="T24" fmla="*/ 87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7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63 h 237"/>
                <a:gd name="T4" fmla="*/ 8 w 257"/>
                <a:gd name="T5" fmla="*/ 125 h 237"/>
                <a:gd name="T6" fmla="*/ 16 w 257"/>
                <a:gd name="T7" fmla="*/ 188 h 237"/>
                <a:gd name="T8" fmla="*/ 29 w 257"/>
                <a:gd name="T9" fmla="*/ 245 h 237"/>
                <a:gd name="T10" fmla="*/ 48 w 257"/>
                <a:gd name="T11" fmla="*/ 298 h 237"/>
                <a:gd name="T12" fmla="*/ 72 w 257"/>
                <a:gd name="T13" fmla="*/ 353 h 237"/>
                <a:gd name="T14" fmla="*/ 101 w 257"/>
                <a:gd name="T15" fmla="*/ 403 h 237"/>
                <a:gd name="T16" fmla="*/ 135 w 257"/>
                <a:gd name="T17" fmla="*/ 445 h 237"/>
                <a:gd name="T18" fmla="*/ 178 w 257"/>
                <a:gd name="T19" fmla="*/ 485 h 237"/>
                <a:gd name="T20" fmla="*/ 228 w 257"/>
                <a:gd name="T21" fmla="*/ 520 h 237"/>
                <a:gd name="T22" fmla="*/ 281 w 257"/>
                <a:gd name="T23" fmla="*/ 548 h 237"/>
                <a:gd name="T24" fmla="*/ 347 w 257"/>
                <a:gd name="T25" fmla="*/ 570 h 237"/>
                <a:gd name="T26" fmla="*/ 419 w 257"/>
                <a:gd name="T27" fmla="*/ 585 h 237"/>
                <a:gd name="T28" fmla="*/ 498 w 257"/>
                <a:gd name="T29" fmla="*/ 593 h 237"/>
                <a:gd name="T30" fmla="*/ 583 w 257"/>
                <a:gd name="T31" fmla="*/ 590 h 237"/>
                <a:gd name="T32" fmla="*/ 681 w 257"/>
                <a:gd name="T33" fmla="*/ 580 h 237"/>
                <a:gd name="T34" fmla="*/ 594 w 257"/>
                <a:gd name="T35" fmla="*/ 568 h 237"/>
                <a:gd name="T36" fmla="*/ 517 w 257"/>
                <a:gd name="T37" fmla="*/ 550 h 237"/>
                <a:gd name="T38" fmla="*/ 450 w 257"/>
                <a:gd name="T39" fmla="*/ 530 h 237"/>
                <a:gd name="T40" fmla="*/ 392 w 257"/>
                <a:gd name="T41" fmla="*/ 510 h 237"/>
                <a:gd name="T42" fmla="*/ 339 w 257"/>
                <a:gd name="T43" fmla="*/ 483 h 237"/>
                <a:gd name="T44" fmla="*/ 297 w 257"/>
                <a:gd name="T45" fmla="*/ 455 h 237"/>
                <a:gd name="T46" fmla="*/ 257 w 257"/>
                <a:gd name="T47" fmla="*/ 423 h 237"/>
                <a:gd name="T48" fmla="*/ 223 w 257"/>
                <a:gd name="T49" fmla="*/ 388 h 237"/>
                <a:gd name="T50" fmla="*/ 191 w 257"/>
                <a:gd name="T51" fmla="*/ 353 h 237"/>
                <a:gd name="T52" fmla="*/ 162 w 257"/>
                <a:gd name="T53" fmla="*/ 313 h 237"/>
                <a:gd name="T54" fmla="*/ 138 w 257"/>
                <a:gd name="T55" fmla="*/ 268 h 237"/>
                <a:gd name="T56" fmla="*/ 114 w 257"/>
                <a:gd name="T57" fmla="*/ 220 h 237"/>
                <a:gd name="T58" fmla="*/ 87 w 257"/>
                <a:gd name="T59" fmla="*/ 173 h 237"/>
                <a:gd name="T60" fmla="*/ 61 w 257"/>
                <a:gd name="T61" fmla="*/ 118 h 237"/>
                <a:gd name="T62" fmla="*/ 32 w 257"/>
                <a:gd name="T63" fmla="*/ 60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205 w 124"/>
                <a:gd name="T1" fmla="*/ 0 h 110"/>
                <a:gd name="T2" fmla="*/ 330 w 124"/>
                <a:gd name="T3" fmla="*/ 273 h 110"/>
                <a:gd name="T4" fmla="*/ 319 w 124"/>
                <a:gd name="T5" fmla="*/ 270 h 110"/>
                <a:gd name="T6" fmla="*/ 285 w 124"/>
                <a:gd name="T7" fmla="*/ 265 h 110"/>
                <a:gd name="T8" fmla="*/ 237 w 124"/>
                <a:gd name="T9" fmla="*/ 255 h 110"/>
                <a:gd name="T10" fmla="*/ 181 w 124"/>
                <a:gd name="T11" fmla="*/ 250 h 110"/>
                <a:gd name="T12" fmla="*/ 120 w 124"/>
                <a:gd name="T13" fmla="*/ 245 h 110"/>
                <a:gd name="T14" fmla="*/ 67 w 124"/>
                <a:gd name="T15" fmla="*/ 248 h 110"/>
                <a:gd name="T16" fmla="*/ 24 w 124"/>
                <a:gd name="T17" fmla="*/ 258 h 110"/>
                <a:gd name="T18" fmla="*/ 0 w 124"/>
                <a:gd name="T19" fmla="*/ 278 h 110"/>
                <a:gd name="T20" fmla="*/ 11 w 124"/>
                <a:gd name="T21" fmla="*/ 248 h 110"/>
                <a:gd name="T22" fmla="*/ 21 w 124"/>
                <a:gd name="T23" fmla="*/ 225 h 110"/>
                <a:gd name="T24" fmla="*/ 43 w 124"/>
                <a:gd name="T25" fmla="*/ 207 h 110"/>
                <a:gd name="T26" fmla="*/ 67 w 124"/>
                <a:gd name="T27" fmla="*/ 192 h 110"/>
                <a:gd name="T28" fmla="*/ 96 w 124"/>
                <a:gd name="T29" fmla="*/ 182 h 110"/>
                <a:gd name="T30" fmla="*/ 125 w 124"/>
                <a:gd name="T31" fmla="*/ 179 h 110"/>
                <a:gd name="T32" fmla="*/ 157 w 124"/>
                <a:gd name="T33" fmla="*/ 179 h 110"/>
                <a:gd name="T34" fmla="*/ 192 w 124"/>
                <a:gd name="T35" fmla="*/ 187 h 110"/>
                <a:gd name="T36" fmla="*/ 194 w 124"/>
                <a:gd name="T37" fmla="*/ 179 h 110"/>
                <a:gd name="T38" fmla="*/ 186 w 124"/>
                <a:gd name="T39" fmla="*/ 142 h 110"/>
                <a:gd name="T40" fmla="*/ 178 w 124"/>
                <a:gd name="T41" fmla="*/ 96 h 110"/>
                <a:gd name="T42" fmla="*/ 173 w 124"/>
                <a:gd name="T43" fmla="*/ 76 h 110"/>
                <a:gd name="T44" fmla="*/ 168 w 124"/>
                <a:gd name="T45" fmla="*/ 76 h 110"/>
                <a:gd name="T46" fmla="*/ 162 w 124"/>
                <a:gd name="T47" fmla="*/ 73 h 110"/>
                <a:gd name="T48" fmla="*/ 157 w 124"/>
                <a:gd name="T49" fmla="*/ 66 h 110"/>
                <a:gd name="T50" fmla="*/ 152 w 124"/>
                <a:gd name="T51" fmla="*/ 58 h 110"/>
                <a:gd name="T52" fmla="*/ 152 w 124"/>
                <a:gd name="T53" fmla="*/ 48 h 110"/>
                <a:gd name="T54" fmla="*/ 157 w 124"/>
                <a:gd name="T55" fmla="*/ 35 h 110"/>
                <a:gd name="T56" fmla="*/ 176 w 124"/>
                <a:gd name="T57" fmla="*/ 20 h 110"/>
                <a:gd name="T58" fmla="*/ 205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83 w 46"/>
                <a:gd name="T1" fmla="*/ 0 h 94"/>
                <a:gd name="T2" fmla="*/ 53 w 46"/>
                <a:gd name="T3" fmla="*/ 94 h 94"/>
                <a:gd name="T4" fmla="*/ 40 w 46"/>
                <a:gd name="T5" fmla="*/ 154 h 94"/>
                <a:gd name="T6" fmla="*/ 29 w 46"/>
                <a:gd name="T7" fmla="*/ 196 h 94"/>
                <a:gd name="T8" fmla="*/ 0 w 46"/>
                <a:gd name="T9" fmla="*/ 233 h 94"/>
                <a:gd name="T10" fmla="*/ 32 w 46"/>
                <a:gd name="T11" fmla="*/ 218 h 94"/>
                <a:gd name="T12" fmla="*/ 62 w 46"/>
                <a:gd name="T13" fmla="*/ 198 h 94"/>
                <a:gd name="T14" fmla="*/ 86 w 46"/>
                <a:gd name="T15" fmla="*/ 171 h 94"/>
                <a:gd name="T16" fmla="*/ 107 w 46"/>
                <a:gd name="T17" fmla="*/ 141 h 94"/>
                <a:gd name="T18" fmla="*/ 120 w 46"/>
                <a:gd name="T19" fmla="*/ 109 h 94"/>
                <a:gd name="T20" fmla="*/ 123 w 46"/>
                <a:gd name="T21" fmla="*/ 74 h 94"/>
                <a:gd name="T22" fmla="*/ 112 w 46"/>
                <a:gd name="T23" fmla="*/ 37 h 94"/>
                <a:gd name="T24" fmla="*/ 83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16 w 149"/>
                <a:gd name="T3" fmla="*/ 20 h 704"/>
                <a:gd name="T4" fmla="*/ 42 w 149"/>
                <a:gd name="T5" fmla="*/ 46 h 704"/>
                <a:gd name="T6" fmla="*/ 74 w 149"/>
                <a:gd name="T7" fmla="*/ 78 h 704"/>
                <a:gd name="T8" fmla="*/ 108 w 149"/>
                <a:gd name="T9" fmla="*/ 121 h 704"/>
                <a:gd name="T10" fmla="*/ 153 w 149"/>
                <a:gd name="T11" fmla="*/ 173 h 704"/>
                <a:gd name="T12" fmla="*/ 193 w 149"/>
                <a:gd name="T13" fmla="*/ 229 h 704"/>
                <a:gd name="T14" fmla="*/ 232 w 149"/>
                <a:gd name="T15" fmla="*/ 294 h 704"/>
                <a:gd name="T16" fmla="*/ 264 w 149"/>
                <a:gd name="T17" fmla="*/ 369 h 704"/>
                <a:gd name="T18" fmla="*/ 295 w 149"/>
                <a:gd name="T19" fmla="*/ 448 h 704"/>
                <a:gd name="T20" fmla="*/ 317 w 149"/>
                <a:gd name="T21" fmla="*/ 539 h 704"/>
                <a:gd name="T22" fmla="*/ 327 w 149"/>
                <a:gd name="T23" fmla="*/ 640 h 704"/>
                <a:gd name="T24" fmla="*/ 332 w 149"/>
                <a:gd name="T25" fmla="*/ 745 h 704"/>
                <a:gd name="T26" fmla="*/ 317 w 149"/>
                <a:gd name="T27" fmla="*/ 863 h 704"/>
                <a:gd name="T28" fmla="*/ 287 w 149"/>
                <a:gd name="T29" fmla="*/ 987 h 704"/>
                <a:gd name="T30" fmla="*/ 243 w 149"/>
                <a:gd name="T31" fmla="*/ 1117 h 704"/>
                <a:gd name="T32" fmla="*/ 177 w 149"/>
                <a:gd name="T33" fmla="*/ 1261 h 704"/>
                <a:gd name="T34" fmla="*/ 103 w 149"/>
                <a:gd name="T35" fmla="*/ 1424 h 704"/>
                <a:gd name="T36" fmla="*/ 55 w 149"/>
                <a:gd name="T37" fmla="*/ 1575 h 704"/>
                <a:gd name="T38" fmla="*/ 26 w 149"/>
                <a:gd name="T39" fmla="*/ 1715 h 704"/>
                <a:gd name="T40" fmla="*/ 16 w 149"/>
                <a:gd name="T41" fmla="*/ 1849 h 704"/>
                <a:gd name="T42" fmla="*/ 16 w 149"/>
                <a:gd name="T43" fmla="*/ 1977 h 704"/>
                <a:gd name="T44" fmla="*/ 21 w 149"/>
                <a:gd name="T45" fmla="*/ 2094 h 704"/>
                <a:gd name="T46" fmla="*/ 32 w 149"/>
                <a:gd name="T47" fmla="*/ 2199 h 704"/>
                <a:gd name="T48" fmla="*/ 37 w 149"/>
                <a:gd name="T49" fmla="*/ 2300 h 704"/>
                <a:gd name="T50" fmla="*/ 108 w 149"/>
                <a:gd name="T51" fmla="*/ 2248 h 704"/>
                <a:gd name="T52" fmla="*/ 103 w 149"/>
                <a:gd name="T53" fmla="*/ 2222 h 704"/>
                <a:gd name="T54" fmla="*/ 95 w 149"/>
                <a:gd name="T55" fmla="*/ 2146 h 704"/>
                <a:gd name="T56" fmla="*/ 87 w 149"/>
                <a:gd name="T57" fmla="*/ 2032 h 704"/>
                <a:gd name="T58" fmla="*/ 92 w 149"/>
                <a:gd name="T59" fmla="*/ 1879 h 704"/>
                <a:gd name="T60" fmla="*/ 108 w 149"/>
                <a:gd name="T61" fmla="*/ 1696 h 704"/>
                <a:gd name="T62" fmla="*/ 153 w 149"/>
                <a:gd name="T63" fmla="*/ 1487 h 704"/>
                <a:gd name="T64" fmla="*/ 227 w 149"/>
                <a:gd name="T65" fmla="*/ 1261 h 704"/>
                <a:gd name="T66" fmla="*/ 340 w 149"/>
                <a:gd name="T67" fmla="*/ 1023 h 704"/>
                <a:gd name="T68" fmla="*/ 377 w 149"/>
                <a:gd name="T69" fmla="*/ 912 h 704"/>
                <a:gd name="T70" fmla="*/ 393 w 149"/>
                <a:gd name="T71" fmla="*/ 768 h 704"/>
                <a:gd name="T72" fmla="*/ 380 w 149"/>
                <a:gd name="T73" fmla="*/ 601 h 704"/>
                <a:gd name="T74" fmla="*/ 346 w 149"/>
                <a:gd name="T75" fmla="*/ 438 h 704"/>
                <a:gd name="T76" fmla="*/ 287 w 149"/>
                <a:gd name="T77" fmla="*/ 278 h 704"/>
                <a:gd name="T78" fmla="*/ 214 w 149"/>
                <a:gd name="T79" fmla="*/ 144 h 704"/>
                <a:gd name="T80" fmla="*/ 116 w 149"/>
                <a:gd name="T81" fmla="*/ 46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3231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/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93232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BB552-7BCD-471E-968C-20DA99023A90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FC029-CEB8-4A06-BBC3-0D33C4ED6D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7692E-9DE9-4B56-A114-130DC862BCE2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447B0-8257-41B3-999B-28F601DA87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FAB6B-B4E3-45E3-9B4A-C77EFCED655F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B6610-DA1D-4304-A496-B4754F5F0B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6973C-6DA5-4CB8-943E-E8F3AC535514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7DB80-1135-4C83-BAD8-D19AFE9851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D2A89-545C-4598-A353-EC28FB5710E6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3F016-519E-4043-AFCD-D35CE37311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7C5AF-A03E-4E00-810B-3B104B985C49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3B8E5-F3E4-41EC-9DF1-6F84F46373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487CF-D47D-4BDA-BBEB-280B24C7071E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7AB39-40C0-4235-A0A7-9AA6BCE346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13297-1FCF-4FF6-A3A3-D860DCC1B7D5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302C9-0CC5-43AD-AEE5-E4022494A0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8A659-9ABE-415E-9CEA-9FE101B04292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47B71-A384-4459-B71A-BE0F301B12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BAA91-D54B-4FD7-B0D6-E6CFFA913579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BC1F6-72D9-4D95-B643-D745190FC20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4A7BC-1A5C-4AA8-B2E5-9C67CE3D45B3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7F05A-170A-49FB-ABE2-93820FD479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464CA-015A-4C68-B90E-CE17311D918F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A7166-E7D7-41C8-8783-B7DF1276B7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22B71-9713-435D-BAE0-4C84BA913DBA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C60DA-B001-4358-AD1A-92AAF78A53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DC879-9733-4006-AC59-9481DCE5BCA5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392B5-F33C-477B-94EE-52DE7F6641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DF145-4249-445D-AFB3-6FD3F1289D27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5C8DE-FD77-442B-9798-602E236AD8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AA447-8CD2-4263-A157-0EC725FDDA0B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65C03-16EE-42D0-BFE7-C5839B457A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6DADC-4682-46E2-8DAD-5A4A618A2562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F8C6B-FCAA-4411-9EA3-829B2F1F84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FEE913-4D40-470C-8DD4-1961F0069F1E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08DD0-9FDB-429E-906F-F7D62C5C5A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9B369-F51D-4C2C-9474-FDF63B0AB8F6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EF5C5-93BA-4126-A8A2-E75F1CDD4D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8AF6F-122A-436D-B026-71A1BC898337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4B437-00FF-4DE4-B330-01A81CC3C0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991F7-F334-4B5C-8964-7838D85B3B9E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36400-AAEB-4A8F-9861-DB50CFB95B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C2C01-8DF9-41C5-8214-E3582714AF70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CCD8F-A012-42EF-9160-A122FEF721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02F66-29DC-4C4D-AED3-931B3AABD6F4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852F-B968-4965-AC4E-7DA98F6F9C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9C5E1-02B8-4785-B213-7911D7D95F93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41C17-CAC1-4EDB-AB01-706E32E7BF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66 w 217"/>
                  <a:gd name="T1" fmla="*/ 303 h 210"/>
                  <a:gd name="T2" fmla="*/ 53 w 217"/>
                  <a:gd name="T3" fmla="*/ 286 h 210"/>
                  <a:gd name="T4" fmla="*/ 38 w 217"/>
                  <a:gd name="T5" fmla="*/ 261 h 210"/>
                  <a:gd name="T6" fmla="*/ 22 w 217"/>
                  <a:gd name="T7" fmla="*/ 229 h 210"/>
                  <a:gd name="T8" fmla="*/ 7 w 217"/>
                  <a:gd name="T9" fmla="*/ 195 h 210"/>
                  <a:gd name="T10" fmla="*/ 0 w 217"/>
                  <a:gd name="T11" fmla="*/ 157 h 210"/>
                  <a:gd name="T12" fmla="*/ 1 w 217"/>
                  <a:gd name="T13" fmla="*/ 118 h 210"/>
                  <a:gd name="T14" fmla="*/ 13 w 217"/>
                  <a:gd name="T15" fmla="*/ 82 h 210"/>
                  <a:gd name="T16" fmla="*/ 39 w 217"/>
                  <a:gd name="T17" fmla="*/ 51 h 210"/>
                  <a:gd name="T18" fmla="*/ 65 w 217"/>
                  <a:gd name="T19" fmla="*/ 32 h 210"/>
                  <a:gd name="T20" fmla="*/ 87 w 217"/>
                  <a:gd name="T21" fmla="*/ 17 h 210"/>
                  <a:gd name="T22" fmla="*/ 104 w 217"/>
                  <a:gd name="T23" fmla="*/ 10 h 210"/>
                  <a:gd name="T24" fmla="*/ 117 w 217"/>
                  <a:gd name="T25" fmla="*/ 7 h 210"/>
                  <a:gd name="T26" fmla="*/ 127 w 217"/>
                  <a:gd name="T27" fmla="*/ 7 h 210"/>
                  <a:gd name="T28" fmla="*/ 150 w 217"/>
                  <a:gd name="T29" fmla="*/ 0 h 210"/>
                  <a:gd name="T30" fmla="*/ 213 w 217"/>
                  <a:gd name="T31" fmla="*/ 12 h 210"/>
                  <a:gd name="T32" fmla="*/ 231 w 217"/>
                  <a:gd name="T33" fmla="*/ 17 h 210"/>
                  <a:gd name="T34" fmla="*/ 248 w 217"/>
                  <a:gd name="T35" fmla="*/ 22 h 210"/>
                  <a:gd name="T36" fmla="*/ 263 w 217"/>
                  <a:gd name="T37" fmla="*/ 27 h 210"/>
                  <a:gd name="T38" fmla="*/ 274 w 217"/>
                  <a:gd name="T39" fmla="*/ 33 h 210"/>
                  <a:gd name="T40" fmla="*/ 286 w 217"/>
                  <a:gd name="T41" fmla="*/ 39 h 210"/>
                  <a:gd name="T42" fmla="*/ 296 w 217"/>
                  <a:gd name="T43" fmla="*/ 46 h 210"/>
                  <a:gd name="T44" fmla="*/ 304 w 217"/>
                  <a:gd name="T45" fmla="*/ 55 h 210"/>
                  <a:gd name="T46" fmla="*/ 313 w 217"/>
                  <a:gd name="T47" fmla="*/ 65 h 210"/>
                  <a:gd name="T48" fmla="*/ 296 w 217"/>
                  <a:gd name="T49" fmla="*/ 58 h 210"/>
                  <a:gd name="T50" fmla="*/ 280 w 217"/>
                  <a:gd name="T51" fmla="*/ 52 h 210"/>
                  <a:gd name="T52" fmla="*/ 264 w 217"/>
                  <a:gd name="T53" fmla="*/ 48 h 210"/>
                  <a:gd name="T54" fmla="*/ 248 w 217"/>
                  <a:gd name="T55" fmla="*/ 43 h 210"/>
                  <a:gd name="T56" fmla="*/ 235 w 217"/>
                  <a:gd name="T57" fmla="*/ 39 h 210"/>
                  <a:gd name="T58" fmla="*/ 221 w 217"/>
                  <a:gd name="T59" fmla="*/ 38 h 210"/>
                  <a:gd name="T60" fmla="*/ 206 w 217"/>
                  <a:gd name="T61" fmla="*/ 35 h 210"/>
                  <a:gd name="T62" fmla="*/ 193 w 217"/>
                  <a:gd name="T63" fmla="*/ 35 h 210"/>
                  <a:gd name="T64" fmla="*/ 180 w 217"/>
                  <a:gd name="T65" fmla="*/ 35 h 210"/>
                  <a:gd name="T66" fmla="*/ 167 w 217"/>
                  <a:gd name="T67" fmla="*/ 36 h 210"/>
                  <a:gd name="T68" fmla="*/ 154 w 217"/>
                  <a:gd name="T69" fmla="*/ 39 h 210"/>
                  <a:gd name="T70" fmla="*/ 143 w 217"/>
                  <a:gd name="T71" fmla="*/ 42 h 210"/>
                  <a:gd name="T72" fmla="*/ 131 w 217"/>
                  <a:gd name="T73" fmla="*/ 48 h 210"/>
                  <a:gd name="T74" fmla="*/ 118 w 217"/>
                  <a:gd name="T75" fmla="*/ 52 h 210"/>
                  <a:gd name="T76" fmla="*/ 107 w 217"/>
                  <a:gd name="T77" fmla="*/ 59 h 210"/>
                  <a:gd name="T78" fmla="*/ 95 w 217"/>
                  <a:gd name="T79" fmla="*/ 66 h 210"/>
                  <a:gd name="T80" fmla="*/ 75 w 217"/>
                  <a:gd name="T81" fmla="*/ 88 h 210"/>
                  <a:gd name="T82" fmla="*/ 61 w 217"/>
                  <a:gd name="T83" fmla="*/ 115 h 210"/>
                  <a:gd name="T84" fmla="*/ 53 w 217"/>
                  <a:gd name="T85" fmla="*/ 149 h 210"/>
                  <a:gd name="T86" fmla="*/ 50 w 217"/>
                  <a:gd name="T87" fmla="*/ 182 h 210"/>
                  <a:gd name="T88" fmla="*/ 50 w 217"/>
                  <a:gd name="T89" fmla="*/ 218 h 210"/>
                  <a:gd name="T90" fmla="*/ 55 w 217"/>
                  <a:gd name="T91" fmla="*/ 251 h 210"/>
                  <a:gd name="T92" fmla="*/ 59 w 217"/>
                  <a:gd name="T93" fmla="*/ 280 h 210"/>
                  <a:gd name="T94" fmla="*/ 66 w 217"/>
                  <a:gd name="T95" fmla="*/ 303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157 w 182"/>
                  <a:gd name="T1" fmla="*/ 0 h 213"/>
                  <a:gd name="T2" fmla="*/ 161 w 182"/>
                  <a:gd name="T3" fmla="*/ 3 h 213"/>
                  <a:gd name="T4" fmla="*/ 170 w 182"/>
                  <a:gd name="T5" fmla="*/ 12 h 213"/>
                  <a:gd name="T6" fmla="*/ 183 w 182"/>
                  <a:gd name="T7" fmla="*/ 26 h 213"/>
                  <a:gd name="T8" fmla="*/ 197 w 182"/>
                  <a:gd name="T9" fmla="*/ 48 h 213"/>
                  <a:gd name="T10" fmla="*/ 209 w 182"/>
                  <a:gd name="T11" fmla="*/ 75 h 213"/>
                  <a:gd name="T12" fmla="*/ 216 w 182"/>
                  <a:gd name="T13" fmla="*/ 110 h 213"/>
                  <a:gd name="T14" fmla="*/ 216 w 182"/>
                  <a:gd name="T15" fmla="*/ 152 h 213"/>
                  <a:gd name="T16" fmla="*/ 207 w 182"/>
                  <a:gd name="T17" fmla="*/ 201 h 213"/>
                  <a:gd name="T18" fmla="*/ 202 w 182"/>
                  <a:gd name="T19" fmla="*/ 215 h 213"/>
                  <a:gd name="T20" fmla="*/ 196 w 182"/>
                  <a:gd name="T21" fmla="*/ 227 h 213"/>
                  <a:gd name="T22" fmla="*/ 189 w 182"/>
                  <a:gd name="T23" fmla="*/ 239 h 213"/>
                  <a:gd name="T24" fmla="*/ 180 w 182"/>
                  <a:gd name="T25" fmla="*/ 250 h 213"/>
                  <a:gd name="T26" fmla="*/ 168 w 182"/>
                  <a:gd name="T27" fmla="*/ 260 h 213"/>
                  <a:gd name="T28" fmla="*/ 158 w 182"/>
                  <a:gd name="T29" fmla="*/ 268 h 213"/>
                  <a:gd name="T30" fmla="*/ 147 w 182"/>
                  <a:gd name="T31" fmla="*/ 276 h 213"/>
                  <a:gd name="T32" fmla="*/ 132 w 182"/>
                  <a:gd name="T33" fmla="*/ 282 h 213"/>
                  <a:gd name="T34" fmla="*/ 118 w 182"/>
                  <a:gd name="T35" fmla="*/ 285 h 213"/>
                  <a:gd name="T36" fmla="*/ 104 w 182"/>
                  <a:gd name="T37" fmla="*/ 289 h 213"/>
                  <a:gd name="T38" fmla="*/ 88 w 182"/>
                  <a:gd name="T39" fmla="*/ 291 h 213"/>
                  <a:gd name="T40" fmla="*/ 71 w 182"/>
                  <a:gd name="T41" fmla="*/ 291 h 213"/>
                  <a:gd name="T42" fmla="*/ 53 w 182"/>
                  <a:gd name="T43" fmla="*/ 289 h 213"/>
                  <a:gd name="T44" fmla="*/ 36 w 182"/>
                  <a:gd name="T45" fmla="*/ 285 h 213"/>
                  <a:gd name="T46" fmla="*/ 17 w 182"/>
                  <a:gd name="T47" fmla="*/ 279 h 213"/>
                  <a:gd name="T48" fmla="*/ 0 w 182"/>
                  <a:gd name="T49" fmla="*/ 272 h 213"/>
                  <a:gd name="T50" fmla="*/ 16 w 182"/>
                  <a:gd name="T51" fmla="*/ 282 h 213"/>
                  <a:gd name="T52" fmla="*/ 32 w 182"/>
                  <a:gd name="T53" fmla="*/ 289 h 213"/>
                  <a:gd name="T54" fmla="*/ 48 w 182"/>
                  <a:gd name="T55" fmla="*/ 296 h 213"/>
                  <a:gd name="T56" fmla="*/ 62 w 182"/>
                  <a:gd name="T57" fmla="*/ 301 h 213"/>
                  <a:gd name="T58" fmla="*/ 76 w 182"/>
                  <a:gd name="T59" fmla="*/ 305 h 213"/>
                  <a:gd name="T60" fmla="*/ 91 w 182"/>
                  <a:gd name="T61" fmla="*/ 307 h 213"/>
                  <a:gd name="T62" fmla="*/ 105 w 182"/>
                  <a:gd name="T63" fmla="*/ 308 h 213"/>
                  <a:gd name="T64" fmla="*/ 119 w 182"/>
                  <a:gd name="T65" fmla="*/ 308 h 213"/>
                  <a:gd name="T66" fmla="*/ 131 w 182"/>
                  <a:gd name="T67" fmla="*/ 307 h 213"/>
                  <a:gd name="T68" fmla="*/ 144 w 182"/>
                  <a:gd name="T69" fmla="*/ 304 h 213"/>
                  <a:gd name="T70" fmla="*/ 155 w 182"/>
                  <a:gd name="T71" fmla="*/ 301 h 213"/>
                  <a:gd name="T72" fmla="*/ 167 w 182"/>
                  <a:gd name="T73" fmla="*/ 298 h 213"/>
                  <a:gd name="T74" fmla="*/ 177 w 182"/>
                  <a:gd name="T75" fmla="*/ 294 h 213"/>
                  <a:gd name="T76" fmla="*/ 187 w 182"/>
                  <a:gd name="T77" fmla="*/ 288 h 213"/>
                  <a:gd name="T78" fmla="*/ 196 w 182"/>
                  <a:gd name="T79" fmla="*/ 282 h 213"/>
                  <a:gd name="T80" fmla="*/ 204 w 182"/>
                  <a:gd name="T81" fmla="*/ 276 h 213"/>
                  <a:gd name="T82" fmla="*/ 227 w 182"/>
                  <a:gd name="T83" fmla="*/ 254 h 213"/>
                  <a:gd name="T84" fmla="*/ 243 w 182"/>
                  <a:gd name="T85" fmla="*/ 233 h 213"/>
                  <a:gd name="T86" fmla="*/ 253 w 182"/>
                  <a:gd name="T87" fmla="*/ 208 h 213"/>
                  <a:gd name="T88" fmla="*/ 258 w 182"/>
                  <a:gd name="T89" fmla="*/ 185 h 213"/>
                  <a:gd name="T90" fmla="*/ 261 w 182"/>
                  <a:gd name="T91" fmla="*/ 161 h 213"/>
                  <a:gd name="T92" fmla="*/ 261 w 182"/>
                  <a:gd name="T93" fmla="*/ 137 h 213"/>
                  <a:gd name="T94" fmla="*/ 262 w 182"/>
                  <a:gd name="T95" fmla="*/ 114 h 213"/>
                  <a:gd name="T96" fmla="*/ 249 w 182"/>
                  <a:gd name="T97" fmla="*/ 67 h 213"/>
                  <a:gd name="T98" fmla="*/ 225 w 182"/>
                  <a:gd name="T99" fmla="*/ 30 h 213"/>
                  <a:gd name="T100" fmla="*/ 217 w 182"/>
                  <a:gd name="T101" fmla="*/ 26 h 213"/>
                  <a:gd name="T102" fmla="*/ 212 w 182"/>
                  <a:gd name="T103" fmla="*/ 22 h 213"/>
                  <a:gd name="T104" fmla="*/ 204 w 182"/>
                  <a:gd name="T105" fmla="*/ 19 h 213"/>
                  <a:gd name="T106" fmla="*/ 199 w 182"/>
                  <a:gd name="T107" fmla="*/ 16 h 213"/>
                  <a:gd name="T108" fmla="*/ 190 w 182"/>
                  <a:gd name="T109" fmla="*/ 13 h 213"/>
                  <a:gd name="T110" fmla="*/ 181 w 182"/>
                  <a:gd name="T111" fmla="*/ 9 h 213"/>
                  <a:gd name="T112" fmla="*/ 171 w 182"/>
                  <a:gd name="T113" fmla="*/ 4 h 213"/>
                  <a:gd name="T114" fmla="*/ 157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68 w 128"/>
                  <a:gd name="T1" fmla="*/ 0 h 217"/>
                  <a:gd name="T2" fmla="*/ 76 w 128"/>
                  <a:gd name="T3" fmla="*/ 6 h 217"/>
                  <a:gd name="T4" fmla="*/ 84 w 128"/>
                  <a:gd name="T5" fmla="*/ 19 h 217"/>
                  <a:gd name="T6" fmla="*/ 89 w 128"/>
                  <a:gd name="T7" fmla="*/ 36 h 217"/>
                  <a:gd name="T8" fmla="*/ 93 w 128"/>
                  <a:gd name="T9" fmla="*/ 56 h 217"/>
                  <a:gd name="T10" fmla="*/ 92 w 128"/>
                  <a:gd name="T11" fmla="*/ 80 h 217"/>
                  <a:gd name="T12" fmla="*/ 84 w 128"/>
                  <a:gd name="T13" fmla="*/ 104 h 217"/>
                  <a:gd name="T14" fmla="*/ 68 w 128"/>
                  <a:gd name="T15" fmla="*/ 130 h 217"/>
                  <a:gd name="T16" fmla="*/ 44 w 128"/>
                  <a:gd name="T17" fmla="*/ 156 h 217"/>
                  <a:gd name="T18" fmla="*/ 36 w 128"/>
                  <a:gd name="T19" fmla="*/ 153 h 217"/>
                  <a:gd name="T20" fmla="*/ 28 w 128"/>
                  <a:gd name="T21" fmla="*/ 151 h 217"/>
                  <a:gd name="T22" fmla="*/ 19 w 128"/>
                  <a:gd name="T23" fmla="*/ 147 h 217"/>
                  <a:gd name="T24" fmla="*/ 12 w 128"/>
                  <a:gd name="T25" fmla="*/ 144 h 217"/>
                  <a:gd name="T26" fmla="*/ 6 w 128"/>
                  <a:gd name="T27" fmla="*/ 141 h 217"/>
                  <a:gd name="T28" fmla="*/ 1 w 128"/>
                  <a:gd name="T29" fmla="*/ 137 h 217"/>
                  <a:gd name="T30" fmla="*/ 0 w 128"/>
                  <a:gd name="T31" fmla="*/ 132 h 217"/>
                  <a:gd name="T32" fmla="*/ 1 w 128"/>
                  <a:gd name="T33" fmla="*/ 128 h 217"/>
                  <a:gd name="T34" fmla="*/ 9 w 128"/>
                  <a:gd name="T35" fmla="*/ 123 h 217"/>
                  <a:gd name="T36" fmla="*/ 21 w 128"/>
                  <a:gd name="T37" fmla="*/ 116 h 217"/>
                  <a:gd name="T38" fmla="*/ 33 w 128"/>
                  <a:gd name="T39" fmla="*/ 108 h 217"/>
                  <a:gd name="T40" fmla="*/ 46 w 128"/>
                  <a:gd name="T41" fmla="*/ 96 h 217"/>
                  <a:gd name="T42" fmla="*/ 57 w 128"/>
                  <a:gd name="T43" fmla="*/ 81 h 217"/>
                  <a:gd name="T44" fmla="*/ 66 w 128"/>
                  <a:gd name="T45" fmla="*/ 60 h 217"/>
                  <a:gd name="T46" fmla="*/ 70 w 128"/>
                  <a:gd name="T47" fmla="*/ 33 h 217"/>
                  <a:gd name="T48" fmla="*/ 68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54 w 117"/>
                  <a:gd name="T1" fmla="*/ 0 h 132"/>
                  <a:gd name="T2" fmla="*/ 0 w 117"/>
                  <a:gd name="T3" fmla="*/ 18 h 132"/>
                  <a:gd name="T4" fmla="*/ 2 w 117"/>
                  <a:gd name="T5" fmla="*/ 18 h 132"/>
                  <a:gd name="T6" fmla="*/ 10 w 117"/>
                  <a:gd name="T7" fmla="*/ 20 h 132"/>
                  <a:gd name="T8" fmla="*/ 21 w 117"/>
                  <a:gd name="T9" fmla="*/ 25 h 132"/>
                  <a:gd name="T10" fmla="*/ 33 w 117"/>
                  <a:gd name="T11" fmla="*/ 33 h 132"/>
                  <a:gd name="T12" fmla="*/ 48 w 117"/>
                  <a:gd name="T13" fmla="*/ 44 h 132"/>
                  <a:gd name="T14" fmla="*/ 61 w 117"/>
                  <a:gd name="T15" fmla="*/ 56 h 132"/>
                  <a:gd name="T16" fmla="*/ 74 w 117"/>
                  <a:gd name="T17" fmla="*/ 73 h 132"/>
                  <a:gd name="T18" fmla="*/ 84 w 117"/>
                  <a:gd name="T19" fmla="*/ 93 h 132"/>
                  <a:gd name="T20" fmla="*/ 85 w 117"/>
                  <a:gd name="T21" fmla="*/ 85 h 132"/>
                  <a:gd name="T22" fmla="*/ 84 w 117"/>
                  <a:gd name="T23" fmla="*/ 75 h 132"/>
                  <a:gd name="T24" fmla="*/ 78 w 117"/>
                  <a:gd name="T25" fmla="*/ 63 h 132"/>
                  <a:gd name="T26" fmla="*/ 72 w 117"/>
                  <a:gd name="T27" fmla="*/ 52 h 132"/>
                  <a:gd name="T28" fmla="*/ 65 w 117"/>
                  <a:gd name="T29" fmla="*/ 41 h 132"/>
                  <a:gd name="T30" fmla="*/ 57 w 117"/>
                  <a:gd name="T31" fmla="*/ 32 h 132"/>
                  <a:gd name="T32" fmla="*/ 49 w 117"/>
                  <a:gd name="T33" fmla="*/ 25 h 132"/>
                  <a:gd name="T34" fmla="*/ 42 w 117"/>
                  <a:gd name="T35" fmla="*/ 23 h 132"/>
                  <a:gd name="T36" fmla="*/ 50 w 117"/>
                  <a:gd name="T37" fmla="*/ 20 h 132"/>
                  <a:gd name="T38" fmla="*/ 57 w 117"/>
                  <a:gd name="T39" fmla="*/ 20 h 132"/>
                  <a:gd name="T40" fmla="*/ 65 w 117"/>
                  <a:gd name="T41" fmla="*/ 18 h 132"/>
                  <a:gd name="T42" fmla="*/ 71 w 117"/>
                  <a:gd name="T43" fmla="*/ 18 h 132"/>
                  <a:gd name="T44" fmla="*/ 76 w 117"/>
                  <a:gd name="T45" fmla="*/ 17 h 132"/>
                  <a:gd name="T46" fmla="*/ 79 w 117"/>
                  <a:gd name="T47" fmla="*/ 16 h 132"/>
                  <a:gd name="T48" fmla="*/ 82 w 117"/>
                  <a:gd name="T49" fmla="*/ 15 h 132"/>
                  <a:gd name="T50" fmla="*/ 83 w 117"/>
                  <a:gd name="T51" fmla="*/ 15 h 132"/>
                  <a:gd name="T52" fmla="*/ 54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4"/>
                <a:ext cx="21" cy="55"/>
              </a:xfrm>
              <a:custGeom>
                <a:avLst/>
                <a:gdLst>
                  <a:gd name="T0" fmla="*/ 21 w 29"/>
                  <a:gd name="T1" fmla="*/ 0 h 77"/>
                  <a:gd name="T2" fmla="*/ 17 w 29"/>
                  <a:gd name="T3" fmla="*/ 0 h 77"/>
                  <a:gd name="T4" fmla="*/ 12 w 29"/>
                  <a:gd name="T5" fmla="*/ 3 h 77"/>
                  <a:gd name="T6" fmla="*/ 7 w 29"/>
                  <a:gd name="T7" fmla="*/ 6 h 77"/>
                  <a:gd name="T8" fmla="*/ 3 w 29"/>
                  <a:gd name="T9" fmla="*/ 14 h 77"/>
                  <a:gd name="T10" fmla="*/ 1 w 29"/>
                  <a:gd name="T11" fmla="*/ 21 h 77"/>
                  <a:gd name="T12" fmla="*/ 0 w 29"/>
                  <a:gd name="T13" fmla="*/ 31 h 77"/>
                  <a:gd name="T14" fmla="*/ 2 w 29"/>
                  <a:gd name="T15" fmla="*/ 43 h 77"/>
                  <a:gd name="T16" fmla="*/ 8 w 29"/>
                  <a:gd name="T17" fmla="*/ 55 h 77"/>
                  <a:gd name="T18" fmla="*/ 11 w 29"/>
                  <a:gd name="T19" fmla="*/ 38 h 77"/>
                  <a:gd name="T20" fmla="*/ 14 w 29"/>
                  <a:gd name="T21" fmla="*/ 26 h 77"/>
                  <a:gd name="T22" fmla="*/ 17 w 29"/>
                  <a:gd name="T23" fmla="*/ 16 h 77"/>
                  <a:gd name="T24" fmla="*/ 21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8 w 207"/>
                    <a:gd name="T1" fmla="*/ 30 h 564"/>
                    <a:gd name="T2" fmla="*/ 4 w 207"/>
                    <a:gd name="T3" fmla="*/ 50 h 564"/>
                    <a:gd name="T4" fmla="*/ 2 w 207"/>
                    <a:gd name="T5" fmla="*/ 68 h 564"/>
                    <a:gd name="T6" fmla="*/ 0 w 207"/>
                    <a:gd name="T7" fmla="*/ 86 h 564"/>
                    <a:gd name="T8" fmla="*/ 0 w 207"/>
                    <a:gd name="T9" fmla="*/ 104 h 564"/>
                    <a:gd name="T10" fmla="*/ 2 w 207"/>
                    <a:gd name="T11" fmla="*/ 124 h 564"/>
                    <a:gd name="T12" fmla="*/ 5 w 207"/>
                    <a:gd name="T13" fmla="*/ 146 h 564"/>
                    <a:gd name="T14" fmla="*/ 11 w 207"/>
                    <a:gd name="T15" fmla="*/ 171 h 564"/>
                    <a:gd name="T16" fmla="*/ 20 w 207"/>
                    <a:gd name="T17" fmla="*/ 198 h 564"/>
                    <a:gd name="T18" fmla="*/ 30 w 207"/>
                    <a:gd name="T19" fmla="*/ 225 h 564"/>
                    <a:gd name="T20" fmla="*/ 42 w 207"/>
                    <a:gd name="T21" fmla="*/ 252 h 564"/>
                    <a:gd name="T22" fmla="*/ 57 w 207"/>
                    <a:gd name="T23" fmla="*/ 281 h 564"/>
                    <a:gd name="T24" fmla="*/ 73 w 207"/>
                    <a:gd name="T25" fmla="*/ 308 h 564"/>
                    <a:gd name="T26" fmla="*/ 91 w 207"/>
                    <a:gd name="T27" fmla="*/ 334 h 564"/>
                    <a:gd name="T28" fmla="*/ 108 w 207"/>
                    <a:gd name="T29" fmla="*/ 357 h 564"/>
                    <a:gd name="T30" fmla="*/ 126 w 207"/>
                    <a:gd name="T31" fmla="*/ 376 h 564"/>
                    <a:gd name="T32" fmla="*/ 143 w 207"/>
                    <a:gd name="T33" fmla="*/ 390 h 564"/>
                    <a:gd name="T34" fmla="*/ 111 w 207"/>
                    <a:gd name="T35" fmla="*/ 346 h 564"/>
                    <a:gd name="T36" fmla="*/ 88 w 207"/>
                    <a:gd name="T37" fmla="*/ 310 h 564"/>
                    <a:gd name="T38" fmla="*/ 71 w 207"/>
                    <a:gd name="T39" fmla="*/ 280 h 564"/>
                    <a:gd name="T40" fmla="*/ 60 w 207"/>
                    <a:gd name="T41" fmla="*/ 254 h 564"/>
                    <a:gd name="T42" fmla="*/ 52 w 207"/>
                    <a:gd name="T43" fmla="*/ 233 h 564"/>
                    <a:gd name="T44" fmla="*/ 47 w 207"/>
                    <a:gd name="T45" fmla="*/ 214 h 564"/>
                    <a:gd name="T46" fmla="*/ 44 w 207"/>
                    <a:gd name="T47" fmla="*/ 197 h 564"/>
                    <a:gd name="T48" fmla="*/ 39 w 207"/>
                    <a:gd name="T49" fmla="*/ 180 h 564"/>
                    <a:gd name="T50" fmla="*/ 30 w 207"/>
                    <a:gd name="T51" fmla="*/ 142 h 564"/>
                    <a:gd name="T52" fmla="*/ 28 w 207"/>
                    <a:gd name="T53" fmla="*/ 97 h 564"/>
                    <a:gd name="T54" fmla="*/ 30 w 207"/>
                    <a:gd name="T55" fmla="*/ 47 h 564"/>
                    <a:gd name="T56" fmla="*/ 35 w 207"/>
                    <a:gd name="T57" fmla="*/ 0 h 564"/>
                    <a:gd name="T58" fmla="*/ 8 w 207"/>
                    <a:gd name="T59" fmla="*/ 30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3 h 232"/>
                    <a:gd name="T2" fmla="*/ 10 w 47"/>
                    <a:gd name="T3" fmla="*/ 38 h 232"/>
                    <a:gd name="T4" fmla="*/ 15 w 47"/>
                    <a:gd name="T5" fmla="*/ 70 h 232"/>
                    <a:gd name="T6" fmla="*/ 17 w 47"/>
                    <a:gd name="T7" fmla="*/ 110 h 232"/>
                    <a:gd name="T8" fmla="*/ 13 w 47"/>
                    <a:gd name="T9" fmla="*/ 160 h 232"/>
                    <a:gd name="T10" fmla="*/ 32 w 47"/>
                    <a:gd name="T11" fmla="*/ 150 h 232"/>
                    <a:gd name="T12" fmla="*/ 33 w 47"/>
                    <a:gd name="T13" fmla="*/ 123 h 232"/>
                    <a:gd name="T14" fmla="*/ 33 w 47"/>
                    <a:gd name="T15" fmla="*/ 97 h 232"/>
                    <a:gd name="T16" fmla="*/ 32 w 47"/>
                    <a:gd name="T17" fmla="*/ 71 h 232"/>
                    <a:gd name="T18" fmla="*/ 29 w 47"/>
                    <a:gd name="T19" fmla="*/ 49 h 232"/>
                    <a:gd name="T20" fmla="*/ 25 w 47"/>
                    <a:gd name="T21" fmla="*/ 36 h 232"/>
                    <a:gd name="T22" fmla="*/ 20 w 47"/>
                    <a:gd name="T23" fmla="*/ 23 h 232"/>
                    <a:gd name="T24" fmla="*/ 15 w 47"/>
                    <a:gd name="T25" fmla="*/ 12 h 232"/>
                    <a:gd name="T26" fmla="*/ 9 w 47"/>
                    <a:gd name="T27" fmla="*/ 0 h 232"/>
                    <a:gd name="T28" fmla="*/ 0 w 47"/>
                    <a:gd name="T29" fmla="*/ 13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7" y="1721"/>
                  <a:ext cx="60" cy="27"/>
                </a:xfrm>
                <a:custGeom>
                  <a:avLst/>
                  <a:gdLst>
                    <a:gd name="T0" fmla="*/ 60 w 87"/>
                    <a:gd name="T1" fmla="*/ 15 h 40"/>
                    <a:gd name="T2" fmla="*/ 53 w 87"/>
                    <a:gd name="T3" fmla="*/ 11 h 40"/>
                    <a:gd name="T4" fmla="*/ 47 w 87"/>
                    <a:gd name="T5" fmla="*/ 8 h 40"/>
                    <a:gd name="T6" fmla="*/ 40 w 87"/>
                    <a:gd name="T7" fmla="*/ 5 h 40"/>
                    <a:gd name="T8" fmla="*/ 32 w 87"/>
                    <a:gd name="T9" fmla="*/ 3 h 40"/>
                    <a:gd name="T10" fmla="*/ 26 w 87"/>
                    <a:gd name="T11" fmla="*/ 2 h 40"/>
                    <a:gd name="T12" fmla="*/ 18 w 87"/>
                    <a:gd name="T13" fmla="*/ 1 h 40"/>
                    <a:gd name="T14" fmla="*/ 9 w 87"/>
                    <a:gd name="T15" fmla="*/ 0 h 40"/>
                    <a:gd name="T16" fmla="*/ 0 w 87"/>
                    <a:gd name="T17" fmla="*/ 1 h 40"/>
                    <a:gd name="T18" fmla="*/ 4 w 87"/>
                    <a:gd name="T19" fmla="*/ 4 h 40"/>
                    <a:gd name="T20" fmla="*/ 10 w 87"/>
                    <a:gd name="T21" fmla="*/ 7 h 40"/>
                    <a:gd name="T22" fmla="*/ 15 w 87"/>
                    <a:gd name="T23" fmla="*/ 9 h 40"/>
                    <a:gd name="T24" fmla="*/ 23 w 87"/>
                    <a:gd name="T25" fmla="*/ 12 h 40"/>
                    <a:gd name="T26" fmla="*/ 29 w 87"/>
                    <a:gd name="T27" fmla="*/ 15 h 40"/>
                    <a:gd name="T28" fmla="*/ 36 w 87"/>
                    <a:gd name="T29" fmla="*/ 18 h 40"/>
                    <a:gd name="T30" fmla="*/ 44 w 87"/>
                    <a:gd name="T31" fmla="*/ 22 h 40"/>
                    <a:gd name="T32" fmla="*/ 51 w 87"/>
                    <a:gd name="T33" fmla="*/ 27 h 40"/>
                    <a:gd name="T34" fmla="*/ 60 w 87"/>
                    <a:gd name="T35" fmla="*/ 15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6 w 109"/>
                <a:gd name="T3" fmla="*/ 1 h 156"/>
                <a:gd name="T4" fmla="*/ 22 w 109"/>
                <a:gd name="T5" fmla="*/ 5 h 156"/>
                <a:gd name="T6" fmla="*/ 45 w 109"/>
                <a:gd name="T7" fmla="*/ 13 h 156"/>
                <a:gd name="T8" fmla="*/ 70 w 109"/>
                <a:gd name="T9" fmla="*/ 26 h 156"/>
                <a:gd name="T10" fmla="*/ 94 w 109"/>
                <a:gd name="T11" fmla="*/ 47 h 156"/>
                <a:gd name="T12" fmla="*/ 116 w 109"/>
                <a:gd name="T13" fmla="*/ 76 h 156"/>
                <a:gd name="T14" fmla="*/ 130 w 109"/>
                <a:gd name="T15" fmla="*/ 116 h 156"/>
                <a:gd name="T16" fmla="*/ 132 w 109"/>
                <a:gd name="T17" fmla="*/ 167 h 156"/>
                <a:gd name="T18" fmla="*/ 127 w 109"/>
                <a:gd name="T19" fmla="*/ 167 h 156"/>
                <a:gd name="T20" fmla="*/ 120 w 109"/>
                <a:gd name="T21" fmla="*/ 167 h 156"/>
                <a:gd name="T22" fmla="*/ 113 w 109"/>
                <a:gd name="T23" fmla="*/ 167 h 156"/>
                <a:gd name="T24" fmla="*/ 105 w 109"/>
                <a:gd name="T25" fmla="*/ 165 h 156"/>
                <a:gd name="T26" fmla="*/ 98 w 109"/>
                <a:gd name="T27" fmla="*/ 164 h 156"/>
                <a:gd name="T28" fmla="*/ 90 w 109"/>
                <a:gd name="T29" fmla="*/ 161 h 156"/>
                <a:gd name="T30" fmla="*/ 80 w 109"/>
                <a:gd name="T31" fmla="*/ 155 h 156"/>
                <a:gd name="T32" fmla="*/ 70 w 109"/>
                <a:gd name="T33" fmla="*/ 149 h 156"/>
                <a:gd name="T34" fmla="*/ 64 w 109"/>
                <a:gd name="T35" fmla="*/ 135 h 156"/>
                <a:gd name="T36" fmla="*/ 64 w 109"/>
                <a:gd name="T37" fmla="*/ 119 h 156"/>
                <a:gd name="T38" fmla="*/ 68 w 109"/>
                <a:gd name="T39" fmla="*/ 103 h 156"/>
                <a:gd name="T40" fmla="*/ 71 w 109"/>
                <a:gd name="T41" fmla="*/ 86 h 156"/>
                <a:gd name="T42" fmla="*/ 68 w 109"/>
                <a:gd name="T43" fmla="*/ 66 h 156"/>
                <a:gd name="T44" fmla="*/ 58 w 109"/>
                <a:gd name="T45" fmla="*/ 46 h 156"/>
                <a:gd name="T46" fmla="*/ 38 w 109"/>
                <a:gd name="T47" fmla="*/ 25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7 w 54"/>
                <a:gd name="T5" fmla="*/ 3 h 40"/>
                <a:gd name="T6" fmla="*/ 16 w 54"/>
                <a:gd name="T7" fmla="*/ 9 h 40"/>
                <a:gd name="T8" fmla="*/ 26 w 54"/>
                <a:gd name="T9" fmla="*/ 13 h 40"/>
                <a:gd name="T10" fmla="*/ 35 w 54"/>
                <a:gd name="T11" fmla="*/ 16 h 40"/>
                <a:gd name="T12" fmla="*/ 46 w 54"/>
                <a:gd name="T13" fmla="*/ 18 h 40"/>
                <a:gd name="T14" fmla="*/ 56 w 54"/>
                <a:gd name="T15" fmla="*/ 19 h 40"/>
                <a:gd name="T16" fmla="*/ 66 w 54"/>
                <a:gd name="T17" fmla="*/ 17 h 40"/>
                <a:gd name="T18" fmla="*/ 65 w 54"/>
                <a:gd name="T19" fmla="*/ 27 h 40"/>
                <a:gd name="T20" fmla="*/ 61 w 54"/>
                <a:gd name="T21" fmla="*/ 35 h 40"/>
                <a:gd name="T22" fmla="*/ 54 w 54"/>
                <a:gd name="T23" fmla="*/ 41 h 40"/>
                <a:gd name="T24" fmla="*/ 45 w 54"/>
                <a:gd name="T25" fmla="*/ 43 h 40"/>
                <a:gd name="T26" fmla="*/ 34 w 54"/>
                <a:gd name="T27" fmla="*/ 42 h 40"/>
                <a:gd name="T28" fmla="*/ 23 w 54"/>
                <a:gd name="T29" fmla="*/ 34 h 40"/>
                <a:gd name="T30" fmla="*/ 12 w 54"/>
                <a:gd name="T31" fmla="*/ 22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6 h 237"/>
                <a:gd name="T4" fmla="*/ 4 w 257"/>
                <a:gd name="T5" fmla="*/ 52 h 237"/>
                <a:gd name="T6" fmla="*/ 8 w 257"/>
                <a:gd name="T7" fmla="*/ 78 h 237"/>
                <a:gd name="T8" fmla="*/ 15 w 257"/>
                <a:gd name="T9" fmla="*/ 101 h 237"/>
                <a:gd name="T10" fmla="*/ 24 w 257"/>
                <a:gd name="T11" fmla="*/ 123 h 237"/>
                <a:gd name="T12" fmla="*/ 36 w 257"/>
                <a:gd name="T13" fmla="*/ 146 h 237"/>
                <a:gd name="T14" fmla="*/ 51 w 257"/>
                <a:gd name="T15" fmla="*/ 166 h 237"/>
                <a:gd name="T16" fmla="*/ 68 w 257"/>
                <a:gd name="T17" fmla="*/ 184 h 237"/>
                <a:gd name="T18" fmla="*/ 90 w 257"/>
                <a:gd name="T19" fmla="*/ 201 h 237"/>
                <a:gd name="T20" fmla="*/ 115 w 257"/>
                <a:gd name="T21" fmla="*/ 215 h 237"/>
                <a:gd name="T22" fmla="*/ 142 w 257"/>
                <a:gd name="T23" fmla="*/ 226 h 237"/>
                <a:gd name="T24" fmla="*/ 175 w 257"/>
                <a:gd name="T25" fmla="*/ 236 h 237"/>
                <a:gd name="T26" fmla="*/ 211 w 257"/>
                <a:gd name="T27" fmla="*/ 242 h 237"/>
                <a:gd name="T28" fmla="*/ 252 w 257"/>
                <a:gd name="T29" fmla="*/ 245 h 237"/>
                <a:gd name="T30" fmla="*/ 294 w 257"/>
                <a:gd name="T31" fmla="*/ 244 h 237"/>
                <a:gd name="T32" fmla="*/ 344 w 257"/>
                <a:gd name="T33" fmla="*/ 240 h 237"/>
                <a:gd name="T34" fmla="*/ 300 w 257"/>
                <a:gd name="T35" fmla="*/ 235 h 237"/>
                <a:gd name="T36" fmla="*/ 261 w 257"/>
                <a:gd name="T37" fmla="*/ 227 h 237"/>
                <a:gd name="T38" fmla="*/ 228 w 257"/>
                <a:gd name="T39" fmla="*/ 219 h 237"/>
                <a:gd name="T40" fmla="*/ 198 w 257"/>
                <a:gd name="T41" fmla="*/ 211 h 237"/>
                <a:gd name="T42" fmla="*/ 171 w 257"/>
                <a:gd name="T43" fmla="*/ 200 h 237"/>
                <a:gd name="T44" fmla="*/ 150 w 257"/>
                <a:gd name="T45" fmla="*/ 188 h 237"/>
                <a:gd name="T46" fmla="*/ 130 w 257"/>
                <a:gd name="T47" fmla="*/ 175 h 237"/>
                <a:gd name="T48" fmla="*/ 112 w 257"/>
                <a:gd name="T49" fmla="*/ 160 h 237"/>
                <a:gd name="T50" fmla="*/ 96 w 257"/>
                <a:gd name="T51" fmla="*/ 146 h 237"/>
                <a:gd name="T52" fmla="*/ 82 w 257"/>
                <a:gd name="T53" fmla="*/ 129 h 237"/>
                <a:gd name="T54" fmla="*/ 70 w 257"/>
                <a:gd name="T55" fmla="*/ 111 h 237"/>
                <a:gd name="T56" fmla="*/ 58 w 257"/>
                <a:gd name="T57" fmla="*/ 91 h 237"/>
                <a:gd name="T58" fmla="*/ 44 w 257"/>
                <a:gd name="T59" fmla="*/ 71 h 237"/>
                <a:gd name="T60" fmla="*/ 31 w 257"/>
                <a:gd name="T61" fmla="*/ 49 h 237"/>
                <a:gd name="T62" fmla="*/ 16 w 257"/>
                <a:gd name="T63" fmla="*/ 25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104 w 124"/>
                <a:gd name="T1" fmla="*/ 0 h 110"/>
                <a:gd name="T2" fmla="*/ 167 w 124"/>
                <a:gd name="T3" fmla="*/ 113 h 110"/>
                <a:gd name="T4" fmla="*/ 162 w 124"/>
                <a:gd name="T5" fmla="*/ 112 h 110"/>
                <a:gd name="T6" fmla="*/ 144 w 124"/>
                <a:gd name="T7" fmla="*/ 110 h 110"/>
                <a:gd name="T8" fmla="*/ 120 w 124"/>
                <a:gd name="T9" fmla="*/ 106 h 110"/>
                <a:gd name="T10" fmla="*/ 92 w 124"/>
                <a:gd name="T11" fmla="*/ 104 h 110"/>
                <a:gd name="T12" fmla="*/ 61 w 124"/>
                <a:gd name="T13" fmla="*/ 101 h 110"/>
                <a:gd name="T14" fmla="*/ 34 w 124"/>
                <a:gd name="T15" fmla="*/ 102 h 110"/>
                <a:gd name="T16" fmla="*/ 12 w 124"/>
                <a:gd name="T17" fmla="*/ 107 h 110"/>
                <a:gd name="T18" fmla="*/ 0 w 124"/>
                <a:gd name="T19" fmla="*/ 115 h 110"/>
                <a:gd name="T20" fmla="*/ 5 w 124"/>
                <a:gd name="T21" fmla="*/ 102 h 110"/>
                <a:gd name="T22" fmla="*/ 11 w 124"/>
                <a:gd name="T23" fmla="*/ 93 h 110"/>
                <a:gd name="T24" fmla="*/ 22 w 124"/>
                <a:gd name="T25" fmla="*/ 86 h 110"/>
                <a:gd name="T26" fmla="*/ 34 w 124"/>
                <a:gd name="T27" fmla="*/ 79 h 110"/>
                <a:gd name="T28" fmla="*/ 48 w 124"/>
                <a:gd name="T29" fmla="*/ 75 h 110"/>
                <a:gd name="T30" fmla="*/ 63 w 124"/>
                <a:gd name="T31" fmla="*/ 74 h 110"/>
                <a:gd name="T32" fmla="*/ 79 w 124"/>
                <a:gd name="T33" fmla="*/ 74 h 110"/>
                <a:gd name="T34" fmla="*/ 97 w 124"/>
                <a:gd name="T35" fmla="*/ 77 h 110"/>
                <a:gd name="T36" fmla="*/ 98 w 124"/>
                <a:gd name="T37" fmla="*/ 74 h 110"/>
                <a:gd name="T38" fmla="*/ 94 w 124"/>
                <a:gd name="T39" fmla="*/ 59 h 110"/>
                <a:gd name="T40" fmla="*/ 90 w 124"/>
                <a:gd name="T41" fmla="*/ 40 h 110"/>
                <a:gd name="T42" fmla="*/ 88 w 124"/>
                <a:gd name="T43" fmla="*/ 31 h 110"/>
                <a:gd name="T44" fmla="*/ 85 w 124"/>
                <a:gd name="T45" fmla="*/ 31 h 110"/>
                <a:gd name="T46" fmla="*/ 82 w 124"/>
                <a:gd name="T47" fmla="*/ 30 h 110"/>
                <a:gd name="T48" fmla="*/ 79 w 124"/>
                <a:gd name="T49" fmla="*/ 27 h 110"/>
                <a:gd name="T50" fmla="*/ 77 w 124"/>
                <a:gd name="T51" fmla="*/ 24 h 110"/>
                <a:gd name="T52" fmla="*/ 77 w 124"/>
                <a:gd name="T53" fmla="*/ 20 h 110"/>
                <a:gd name="T54" fmla="*/ 79 w 124"/>
                <a:gd name="T55" fmla="*/ 15 h 110"/>
                <a:gd name="T56" fmla="*/ 89 w 124"/>
                <a:gd name="T57" fmla="*/ 8 h 110"/>
                <a:gd name="T58" fmla="*/ 104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7 w 109"/>
                <a:gd name="T3" fmla="*/ 1 h 156"/>
                <a:gd name="T4" fmla="*/ 24 w 109"/>
                <a:gd name="T5" fmla="*/ 5 h 156"/>
                <a:gd name="T6" fmla="*/ 50 w 109"/>
                <a:gd name="T7" fmla="*/ 12 h 156"/>
                <a:gd name="T8" fmla="*/ 78 w 109"/>
                <a:gd name="T9" fmla="*/ 25 h 156"/>
                <a:gd name="T10" fmla="*/ 105 w 109"/>
                <a:gd name="T11" fmla="*/ 45 h 156"/>
                <a:gd name="T12" fmla="*/ 129 w 109"/>
                <a:gd name="T13" fmla="*/ 73 h 156"/>
                <a:gd name="T14" fmla="*/ 144 w 109"/>
                <a:gd name="T15" fmla="*/ 111 h 156"/>
                <a:gd name="T16" fmla="*/ 147 w 109"/>
                <a:gd name="T17" fmla="*/ 160 h 156"/>
                <a:gd name="T18" fmla="*/ 142 w 109"/>
                <a:gd name="T19" fmla="*/ 160 h 156"/>
                <a:gd name="T20" fmla="*/ 134 w 109"/>
                <a:gd name="T21" fmla="*/ 160 h 156"/>
                <a:gd name="T22" fmla="*/ 125 w 109"/>
                <a:gd name="T23" fmla="*/ 160 h 156"/>
                <a:gd name="T24" fmla="*/ 117 w 109"/>
                <a:gd name="T25" fmla="*/ 158 h 156"/>
                <a:gd name="T26" fmla="*/ 109 w 109"/>
                <a:gd name="T27" fmla="*/ 157 h 156"/>
                <a:gd name="T28" fmla="*/ 100 w 109"/>
                <a:gd name="T29" fmla="*/ 154 h 156"/>
                <a:gd name="T30" fmla="*/ 89 w 109"/>
                <a:gd name="T31" fmla="*/ 149 h 156"/>
                <a:gd name="T32" fmla="*/ 78 w 109"/>
                <a:gd name="T33" fmla="*/ 143 h 156"/>
                <a:gd name="T34" fmla="*/ 71 w 109"/>
                <a:gd name="T35" fmla="*/ 129 h 156"/>
                <a:gd name="T36" fmla="*/ 71 w 109"/>
                <a:gd name="T37" fmla="*/ 114 h 156"/>
                <a:gd name="T38" fmla="*/ 76 w 109"/>
                <a:gd name="T39" fmla="*/ 98 h 156"/>
                <a:gd name="T40" fmla="*/ 80 w 109"/>
                <a:gd name="T41" fmla="*/ 82 h 156"/>
                <a:gd name="T42" fmla="*/ 76 w 109"/>
                <a:gd name="T43" fmla="*/ 64 h 156"/>
                <a:gd name="T44" fmla="*/ 65 w 109"/>
                <a:gd name="T45" fmla="*/ 44 h 156"/>
                <a:gd name="T46" fmla="*/ 42 w 109"/>
                <a:gd name="T47" fmla="*/ 24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42 w 46"/>
                <a:gd name="T1" fmla="*/ 0 h 94"/>
                <a:gd name="T2" fmla="*/ 27 w 46"/>
                <a:gd name="T3" fmla="*/ 39 h 94"/>
                <a:gd name="T4" fmla="*/ 20 w 46"/>
                <a:gd name="T5" fmla="*/ 64 h 94"/>
                <a:gd name="T6" fmla="*/ 15 w 46"/>
                <a:gd name="T7" fmla="*/ 82 h 94"/>
                <a:gd name="T8" fmla="*/ 0 w 46"/>
                <a:gd name="T9" fmla="*/ 97 h 94"/>
                <a:gd name="T10" fmla="*/ 16 w 46"/>
                <a:gd name="T11" fmla="*/ 91 h 94"/>
                <a:gd name="T12" fmla="*/ 31 w 46"/>
                <a:gd name="T13" fmla="*/ 83 h 94"/>
                <a:gd name="T14" fmla="*/ 43 w 46"/>
                <a:gd name="T15" fmla="*/ 71 h 94"/>
                <a:gd name="T16" fmla="*/ 54 w 46"/>
                <a:gd name="T17" fmla="*/ 59 h 94"/>
                <a:gd name="T18" fmla="*/ 61 w 46"/>
                <a:gd name="T19" fmla="*/ 45 h 94"/>
                <a:gd name="T20" fmla="*/ 62 w 46"/>
                <a:gd name="T21" fmla="*/ 31 h 94"/>
                <a:gd name="T22" fmla="*/ 57 w 46"/>
                <a:gd name="T23" fmla="*/ 15 h 94"/>
                <a:gd name="T24" fmla="*/ 42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8 w 54"/>
                <a:gd name="T5" fmla="*/ 3 h 40"/>
                <a:gd name="T6" fmla="*/ 17 w 54"/>
                <a:gd name="T7" fmla="*/ 8 h 40"/>
                <a:gd name="T8" fmla="*/ 28 w 54"/>
                <a:gd name="T9" fmla="*/ 12 h 40"/>
                <a:gd name="T10" fmla="*/ 39 w 54"/>
                <a:gd name="T11" fmla="*/ 15 h 40"/>
                <a:gd name="T12" fmla="*/ 51 w 54"/>
                <a:gd name="T13" fmla="*/ 17 h 40"/>
                <a:gd name="T14" fmla="*/ 61 w 54"/>
                <a:gd name="T15" fmla="*/ 18 h 40"/>
                <a:gd name="T16" fmla="*/ 72 w 54"/>
                <a:gd name="T17" fmla="*/ 16 h 40"/>
                <a:gd name="T18" fmla="*/ 71 w 54"/>
                <a:gd name="T19" fmla="*/ 26 h 40"/>
                <a:gd name="T20" fmla="*/ 67 w 54"/>
                <a:gd name="T21" fmla="*/ 34 h 40"/>
                <a:gd name="T22" fmla="*/ 59 w 54"/>
                <a:gd name="T23" fmla="*/ 39 h 40"/>
                <a:gd name="T24" fmla="*/ 49 w 54"/>
                <a:gd name="T25" fmla="*/ 41 h 40"/>
                <a:gd name="T26" fmla="*/ 37 w 54"/>
                <a:gd name="T27" fmla="*/ 40 h 40"/>
                <a:gd name="T28" fmla="*/ 25 w 54"/>
                <a:gd name="T29" fmla="*/ 33 h 40"/>
                <a:gd name="T30" fmla="*/ 13 w 54"/>
                <a:gd name="T31" fmla="*/ 21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22 w 596"/>
                <a:gd name="T1" fmla="*/ 381 h 666"/>
                <a:gd name="T2" fmla="*/ 8 w 596"/>
                <a:gd name="T3" fmla="*/ 351 h 666"/>
                <a:gd name="T4" fmla="*/ 0 w 596"/>
                <a:gd name="T5" fmla="*/ 298 h 666"/>
                <a:gd name="T6" fmla="*/ 5 w 596"/>
                <a:gd name="T7" fmla="*/ 229 h 666"/>
                <a:gd name="T8" fmla="*/ 34 w 596"/>
                <a:gd name="T9" fmla="*/ 156 h 666"/>
                <a:gd name="T10" fmla="*/ 93 w 596"/>
                <a:gd name="T11" fmla="*/ 87 h 666"/>
                <a:gd name="T12" fmla="*/ 192 w 596"/>
                <a:gd name="T13" fmla="*/ 32 h 666"/>
                <a:gd name="T14" fmla="*/ 333 w 596"/>
                <a:gd name="T15" fmla="*/ 2 h 666"/>
                <a:gd name="T16" fmla="*/ 513 w 596"/>
                <a:gd name="T17" fmla="*/ 9 h 666"/>
                <a:gd name="T18" fmla="*/ 653 w 596"/>
                <a:gd name="T19" fmla="*/ 70 h 666"/>
                <a:gd name="T20" fmla="*/ 747 w 596"/>
                <a:gd name="T21" fmla="*/ 170 h 666"/>
                <a:gd name="T22" fmla="*/ 797 w 596"/>
                <a:gd name="T23" fmla="*/ 293 h 666"/>
                <a:gd name="T24" fmla="*/ 803 w 596"/>
                <a:gd name="T25" fmla="*/ 421 h 666"/>
                <a:gd name="T26" fmla="*/ 764 w 596"/>
                <a:gd name="T27" fmla="*/ 541 h 666"/>
                <a:gd name="T28" fmla="*/ 684 w 596"/>
                <a:gd name="T29" fmla="*/ 633 h 666"/>
                <a:gd name="T30" fmla="*/ 563 w 596"/>
                <a:gd name="T31" fmla="*/ 683 h 666"/>
                <a:gd name="T32" fmla="*/ 525 w 596"/>
                <a:gd name="T33" fmla="*/ 679 h 666"/>
                <a:gd name="T34" fmla="*/ 595 w 596"/>
                <a:gd name="T35" fmla="*/ 636 h 666"/>
                <a:gd name="T36" fmla="*/ 650 w 596"/>
                <a:gd name="T37" fmla="*/ 560 h 666"/>
                <a:gd name="T38" fmla="*/ 687 w 596"/>
                <a:gd name="T39" fmla="*/ 468 h 666"/>
                <a:gd name="T40" fmla="*/ 701 w 596"/>
                <a:gd name="T41" fmla="*/ 366 h 666"/>
                <a:gd name="T42" fmla="*/ 693 w 596"/>
                <a:gd name="T43" fmla="*/ 266 h 666"/>
                <a:gd name="T44" fmla="*/ 654 w 596"/>
                <a:gd name="T45" fmla="*/ 179 h 666"/>
                <a:gd name="T46" fmla="*/ 584 w 596"/>
                <a:gd name="T47" fmla="*/ 115 h 666"/>
                <a:gd name="T48" fmla="*/ 460 w 596"/>
                <a:gd name="T49" fmla="*/ 77 h 666"/>
                <a:gd name="T50" fmla="*/ 332 w 596"/>
                <a:gd name="T51" fmla="*/ 63 h 666"/>
                <a:gd name="T52" fmla="*/ 235 w 596"/>
                <a:gd name="T53" fmla="*/ 73 h 666"/>
                <a:gd name="T54" fmla="*/ 163 w 596"/>
                <a:gd name="T55" fmla="*/ 104 h 666"/>
                <a:gd name="T56" fmla="*/ 113 w 596"/>
                <a:gd name="T57" fmla="*/ 153 h 666"/>
                <a:gd name="T58" fmla="*/ 77 w 596"/>
                <a:gd name="T59" fmla="*/ 212 h 666"/>
                <a:gd name="T60" fmla="*/ 54 w 596"/>
                <a:gd name="T61" fmla="*/ 280 h 666"/>
                <a:gd name="T62" fmla="*/ 38 w 596"/>
                <a:gd name="T63" fmla="*/ 349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220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9220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DAE743B1-7155-4660-8745-ED1A9FFECE02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9220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220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112F92EE-BED5-4E22-BE28-BA22E15100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16FB6E84-3CBC-4A6A-A041-2EA38DF3C777}" type="datetimeFigureOut">
              <a:rPr lang="ru-RU" altLang="ru-RU"/>
              <a:pPr>
                <a:defRPr/>
              </a:pPr>
              <a:t>01.03.2021</a:t>
            </a:fld>
            <a:endParaRPr lang="ru-RU" altLang="ru-RU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4C11D67-8E25-40C0-80FB-975C0ED3C3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4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chemeClr val="accent1"/>
            </a:gs>
            <a:gs pos="50000">
              <a:srgbClr val="CCFF99"/>
            </a:gs>
            <a:gs pos="100000">
              <a:schemeClr val="accent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4213" y="25654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БЮДЖЕТ ДЛЯ ГРАЖДАН </a:t>
            </a:r>
            <a:br>
              <a:rPr lang="ru-RU" altLang="ru-RU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altLang="ru-RU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altLang="ru-RU" sz="28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Старолещинского</a:t>
            </a:r>
            <a:r>
              <a:rPr lang="ru-RU" altLang="ru-RU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сельсовета </a:t>
            </a:r>
            <a:r>
              <a:rPr lang="ru-RU" altLang="ru-RU" sz="28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Солнцевского</a:t>
            </a:r>
            <a:r>
              <a:rPr lang="ru-RU" altLang="ru-RU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района Курской области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4294967295"/>
          </p:nvPr>
        </p:nvSpPr>
        <p:spPr>
          <a:xfrm>
            <a:off x="395288" y="6021388"/>
            <a:ext cx="8353425" cy="6731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altLang="ru-RU" sz="1800" b="1" dirty="0" smtClean="0">
              <a:latin typeface="Times New Roman" pitchFamily="18" charset="0"/>
            </a:endParaRPr>
          </a:p>
        </p:txBody>
      </p:sp>
      <p:pic>
        <p:nvPicPr>
          <p:cNvPr id="67588" name="Picture 6" descr="gerbk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188913"/>
            <a:ext cx="1057275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9" name="Picture 11" descr="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1268413"/>
            <a:ext cx="1436687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0" name="Picture 16" descr="111666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8888" y="1268413"/>
            <a:ext cx="1525587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1" name="Picture 12" descr="IMG_64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1268413"/>
            <a:ext cx="2519363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2" name="Picture 14" descr="RUS_355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7400" y="4149725"/>
            <a:ext cx="309721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3" name="Picture 16" descr="Рисунок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8038" y="4149725"/>
            <a:ext cx="2160587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4" name="Picture 3" descr="C:\Users\1\Documents\Кузьминов А.Н\ДОКУМЕНТЫ\Кузьминов А.Н\ФОТО РАБОТА\ООО ПРАВДА\P119028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850" y="4149725"/>
            <a:ext cx="268287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FF99"/>
            </a:gs>
            <a:gs pos="50000">
              <a:srgbClr val="FFFFCC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549275"/>
            <a:ext cx="8229600" cy="1223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altLang="ru-RU" sz="2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Основные характеристики исполнения бюджета </a:t>
            </a:r>
            <a:r>
              <a:rPr lang="ru-RU" altLang="ru-RU" sz="26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Старолещинского</a:t>
            </a:r>
            <a:r>
              <a:rPr lang="ru-RU" altLang="ru-RU" sz="2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сельсовета  за 2020 год </a:t>
            </a:r>
            <a:br>
              <a:rPr lang="ru-RU" altLang="ru-RU" sz="2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endParaRPr lang="ru-RU" altLang="ru-RU" sz="20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-57150" y="4827588"/>
            <a:ext cx="2460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graphicFrame>
        <p:nvGraphicFramePr>
          <p:cNvPr id="22000" name="Group 496"/>
          <p:cNvGraphicFramePr>
            <a:graphicFrameLocks noGrp="1"/>
          </p:cNvGraphicFramePr>
          <p:nvPr/>
        </p:nvGraphicFramePr>
        <p:xfrm>
          <a:off x="1042988" y="2565400"/>
          <a:ext cx="4400550" cy="2947988"/>
        </p:xfrm>
        <a:graphic>
          <a:graphicData uri="http://schemas.openxmlformats.org/drawingml/2006/table">
            <a:tbl>
              <a:tblPr/>
              <a:tblGrid>
                <a:gridCol w="28622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382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350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11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6348,4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11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6206,4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0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Дефицит(-)/Профицит(+)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142,0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9968" name="Rectangle 490"/>
          <p:cNvSpPr>
            <a:spLocks noChangeArrowheads="1"/>
          </p:cNvSpPr>
          <p:nvPr/>
        </p:nvSpPr>
        <p:spPr bwMode="auto">
          <a:xfrm>
            <a:off x="5580063" y="2276475"/>
            <a:ext cx="17287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 eaLnBrk="0" hangingPunct="0"/>
            <a:r>
              <a:rPr lang="ru-RU" altLang="ru-RU" sz="1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(тыс. руб.)</a:t>
            </a:r>
            <a:endParaRPr lang="ru-RU" altLang="ru-RU" sz="3200" b="1">
              <a:latin typeface="Times New Roman" pitchFamily="18" charset="0"/>
            </a:endParaRPr>
          </a:p>
        </p:txBody>
      </p:sp>
    </p:spTree>
  </p:cSld>
  <p:clrMapOvr>
    <a:masterClrMapping/>
  </p:clrMapOvr>
  <p:transition advClick="0" advTm="11562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eaLnBrk="1" hangingPunct="1">
              <a:lnSpc>
                <a:spcPct val="50000"/>
              </a:lnSpc>
              <a:defRPr/>
            </a:pPr>
            <a:r>
              <a:rPr lang="ru-RU" alt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Доходы бюджета</a:t>
            </a:r>
          </a:p>
        </p:txBody>
      </p:sp>
      <p:sp>
        <p:nvSpPr>
          <p:cNvPr id="40962" name="AutoShape 3"/>
          <p:cNvSpPr>
            <a:spLocks noChangeArrowheads="1"/>
          </p:cNvSpPr>
          <p:nvPr/>
        </p:nvSpPr>
        <p:spPr bwMode="auto">
          <a:xfrm>
            <a:off x="3132138" y="1341438"/>
            <a:ext cx="2778125" cy="2468562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3366FF"/>
              </a:gs>
              <a:gs pos="100000">
                <a:srgbClr val="CC0000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altLang="ru-RU" sz="1100" b="1" u="sng">
                <a:latin typeface="Times New Roman" pitchFamily="18" charset="0"/>
              </a:rPr>
              <a:t>ДОХОДЫ</a:t>
            </a:r>
          </a:p>
          <a:p>
            <a:pPr algn="ctr"/>
            <a:r>
              <a:rPr lang="ru-RU" altLang="ru-RU" sz="1100" b="1" u="sng">
                <a:latin typeface="Times New Roman" pitchFamily="18" charset="0"/>
              </a:rPr>
              <a:t>БЮДЖЕТА</a:t>
            </a:r>
            <a:r>
              <a:rPr lang="ru-RU" altLang="ru-RU" sz="1100" b="1">
                <a:latin typeface="Times New Roman" pitchFamily="18" charset="0"/>
              </a:rPr>
              <a:t> </a:t>
            </a:r>
            <a:r>
              <a:rPr lang="ru-RU" altLang="ru-RU" sz="1100">
                <a:latin typeface="Times New Roman" pitchFamily="18" charset="0"/>
              </a:rPr>
              <a:t>безвозмездные и безвозвратные поступления денежных средств в бюджет </a:t>
            </a:r>
          </a:p>
        </p:txBody>
      </p:sp>
      <p:sp>
        <p:nvSpPr>
          <p:cNvPr id="40963" name="Oval 4"/>
          <p:cNvSpPr>
            <a:spLocks noChangeArrowheads="1"/>
          </p:cNvSpPr>
          <p:nvPr/>
        </p:nvSpPr>
        <p:spPr bwMode="auto">
          <a:xfrm>
            <a:off x="395288" y="1125538"/>
            <a:ext cx="2555875" cy="2559050"/>
          </a:xfrm>
          <a:prstGeom prst="ellipse">
            <a:avLst/>
          </a:prstGeom>
          <a:gradFill rotWithShape="1">
            <a:gsLst>
              <a:gs pos="0">
                <a:srgbClr val="D6E0FF"/>
              </a:gs>
              <a:gs pos="100000">
                <a:srgbClr val="3366FF"/>
              </a:gs>
            </a:gsLst>
            <a:lin ang="27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Ctr="1"/>
          <a:lstStyle/>
          <a:p>
            <a:pPr algn="ctr"/>
            <a:r>
              <a:rPr lang="ru-RU" altLang="ru-RU" sz="1000" b="1" u="sng" dirty="0">
                <a:latin typeface="Times New Roman" pitchFamily="18" charset="0"/>
              </a:rPr>
              <a:t>НАЛОГОВЫЕ ДОХОДЫ</a:t>
            </a:r>
          </a:p>
          <a:p>
            <a:pPr algn="ctr"/>
            <a:r>
              <a:rPr lang="ru-RU" altLang="ru-RU" sz="1000" dirty="0">
                <a:latin typeface="Verdana" pitchFamily="34" charset="0"/>
              </a:rPr>
              <a:t> </a:t>
            </a:r>
            <a:r>
              <a:rPr lang="ru-RU" altLang="ru-RU" sz="1000" dirty="0">
                <a:latin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ctr"/>
            <a:r>
              <a:rPr lang="ru-RU" altLang="ru-RU" sz="1000" dirty="0">
                <a:latin typeface="Times New Roman" pitchFamily="18" charset="0"/>
              </a:rPr>
              <a:t> - налог на доходы физических лиц</a:t>
            </a:r>
          </a:p>
          <a:p>
            <a:pPr algn="ctr"/>
            <a:r>
              <a:rPr lang="ru-RU" altLang="ru-RU" sz="1000" dirty="0">
                <a:latin typeface="Times New Roman" pitchFamily="18" charset="0"/>
              </a:rPr>
              <a:t>- другие.</a:t>
            </a:r>
          </a:p>
        </p:txBody>
      </p:sp>
      <p:sp>
        <p:nvSpPr>
          <p:cNvPr id="40964" name="Oval 5"/>
          <p:cNvSpPr>
            <a:spLocks noChangeArrowheads="1"/>
          </p:cNvSpPr>
          <p:nvPr/>
        </p:nvSpPr>
        <p:spPr bwMode="auto">
          <a:xfrm>
            <a:off x="6300788" y="1268413"/>
            <a:ext cx="2555875" cy="2559050"/>
          </a:xfrm>
          <a:prstGeom prst="ellipse">
            <a:avLst/>
          </a:prstGeom>
          <a:gradFill rotWithShape="1">
            <a:gsLst>
              <a:gs pos="0">
                <a:srgbClr val="FF00FF"/>
              </a:gs>
              <a:gs pos="100000">
                <a:srgbClr val="FFCCFF"/>
              </a:gs>
            </a:gsLst>
            <a:lin ang="189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Ctr="1"/>
          <a:lstStyle/>
          <a:p>
            <a:pPr algn="ctr"/>
            <a:r>
              <a:rPr lang="ru-RU" altLang="ru-RU" sz="1000" b="1" u="sng">
                <a:latin typeface="Times New Roman" pitchFamily="18" charset="0"/>
              </a:rPr>
              <a:t>БЕЗВОЗМЕЗДНЫЕ ПОСТУПЛЕНИЯ</a:t>
            </a:r>
            <a:r>
              <a:rPr lang="ru-RU" altLang="ru-RU" sz="1000">
                <a:latin typeface="Times New Roman" pitchFamily="18" charset="0"/>
              </a:rPr>
              <a:t> </a:t>
            </a:r>
          </a:p>
          <a:p>
            <a:pPr algn="ctr"/>
            <a:r>
              <a:rPr lang="ru-RU" altLang="ru-RU" sz="1000">
                <a:latin typeface="Times New Roman" pitchFamily="18" charset="0"/>
              </a:rPr>
              <a:t>поступления в бюджет на безвозмездной и безвозвратной основе из областного бюджета (дотации, субсидии, субвенции), а также перечисления от физических и юридических лиц (кроме налоговых и неналоговых доходов)</a:t>
            </a:r>
          </a:p>
        </p:txBody>
      </p:sp>
      <p:sp>
        <p:nvSpPr>
          <p:cNvPr id="40965" name="Oval 6"/>
          <p:cNvSpPr>
            <a:spLocks noChangeArrowheads="1"/>
          </p:cNvSpPr>
          <p:nvPr/>
        </p:nvSpPr>
        <p:spPr bwMode="auto">
          <a:xfrm>
            <a:off x="3132138" y="4076700"/>
            <a:ext cx="2808287" cy="263366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CCCC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Ctr="1"/>
          <a:lstStyle/>
          <a:p>
            <a:pPr algn="ctr"/>
            <a:r>
              <a:rPr lang="ru-RU" altLang="ru-RU" sz="1000" b="1" u="sng">
                <a:latin typeface="Times New Roman" pitchFamily="18" charset="0"/>
              </a:rPr>
              <a:t>НЕНАЛОГОВЫЕ ДОХОДЫ</a:t>
            </a:r>
          </a:p>
          <a:p>
            <a:pPr algn="ctr"/>
            <a:r>
              <a:rPr lang="ru-RU" altLang="ru-RU" sz="1000">
                <a:latin typeface="Times New Roman" pitchFamily="18" charset="0"/>
              </a:rPr>
              <a:t>поступления от уплаты других пошлин и сборов, установленных законодательством Российской Федерации, а также штрафов за нарушение законодательства, например:</a:t>
            </a:r>
          </a:p>
          <a:p>
            <a:pPr algn="ctr">
              <a:buFontTx/>
              <a:buChar char="-"/>
            </a:pPr>
            <a:r>
              <a:rPr lang="ru-RU" altLang="ru-RU" sz="1000">
                <a:latin typeface="Times New Roman" pitchFamily="18" charset="0"/>
              </a:rPr>
              <a:t>доходы от использования государственного имущества;</a:t>
            </a:r>
          </a:p>
          <a:p>
            <a:pPr algn="ctr">
              <a:buFontTx/>
              <a:buChar char="-"/>
            </a:pPr>
            <a:r>
              <a:rPr lang="ru-RU" altLang="ru-RU" sz="1000">
                <a:latin typeface="Times New Roman" pitchFamily="18" charset="0"/>
              </a:rPr>
              <a:t> плата за негативное воздействие на окружающую среду;</a:t>
            </a:r>
          </a:p>
          <a:p>
            <a:pPr algn="ctr">
              <a:buFontTx/>
              <a:buChar char="-"/>
            </a:pPr>
            <a:r>
              <a:rPr lang="ru-RU" altLang="ru-RU" sz="1000">
                <a:latin typeface="Times New Roman" pitchFamily="18" charset="0"/>
              </a:rPr>
              <a:t> другие.</a:t>
            </a:r>
          </a:p>
        </p:txBody>
      </p:sp>
      <p:sp>
        <p:nvSpPr>
          <p:cNvPr id="40966" name="Line 7"/>
          <p:cNvSpPr>
            <a:spLocks noChangeShapeType="1"/>
          </p:cNvSpPr>
          <p:nvPr/>
        </p:nvSpPr>
        <p:spPr bwMode="auto">
          <a:xfrm>
            <a:off x="2916238" y="2636838"/>
            <a:ext cx="760412" cy="2270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0967" name="Line 8"/>
          <p:cNvSpPr>
            <a:spLocks noChangeShapeType="1"/>
          </p:cNvSpPr>
          <p:nvPr/>
        </p:nvSpPr>
        <p:spPr bwMode="auto">
          <a:xfrm flipH="1">
            <a:off x="5435600" y="2636838"/>
            <a:ext cx="865188" cy="2984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0968" name="Line 9"/>
          <p:cNvSpPr>
            <a:spLocks noChangeShapeType="1"/>
          </p:cNvSpPr>
          <p:nvPr/>
        </p:nvSpPr>
        <p:spPr bwMode="auto">
          <a:xfrm flipV="1">
            <a:off x="4500563" y="3789363"/>
            <a:ext cx="1587" cy="287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185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rgbClr val="CC0000"/>
                </a:solidFill>
                <a:latin typeface="Times New Roman" pitchFamily="18" charset="0"/>
              </a:rPr>
              <a:t>Структура доходов  бюджета </a:t>
            </a:r>
            <a:r>
              <a:rPr lang="en-US" altLang="ru-RU" sz="3200" b="1" dirty="0" smtClean="0">
                <a:solidFill>
                  <a:srgbClr val="CC0000"/>
                </a:solidFill>
                <a:latin typeface="Times New Roman" pitchFamily="18" charset="0"/>
              </a:rPr>
              <a:t/>
            </a:r>
            <a:br>
              <a:rPr lang="en-US" altLang="ru-RU" sz="3200" b="1" dirty="0" smtClean="0">
                <a:solidFill>
                  <a:srgbClr val="CC0000"/>
                </a:solidFill>
                <a:latin typeface="Times New Roman" pitchFamily="18" charset="0"/>
              </a:rPr>
            </a:br>
            <a:r>
              <a:rPr lang="ru-RU" altLang="ru-RU" sz="3200" b="1" dirty="0" smtClean="0">
                <a:solidFill>
                  <a:srgbClr val="CC0000"/>
                </a:solidFill>
                <a:latin typeface="Times New Roman" pitchFamily="18" charset="0"/>
              </a:rPr>
              <a:t>за 2020 год</a:t>
            </a:r>
          </a:p>
        </p:txBody>
      </p:sp>
      <p:graphicFrame>
        <p:nvGraphicFramePr>
          <p:cNvPr id="15363" name="Object 3"/>
          <p:cNvGraphicFramePr>
            <a:graphicFrameLocks noGrp="1" noChangeAspect="1"/>
          </p:cNvGraphicFramePr>
          <p:nvPr>
            <p:ph idx="4294967295"/>
          </p:nvPr>
        </p:nvGraphicFramePr>
        <p:xfrm>
          <a:off x="427038" y="1363663"/>
          <a:ext cx="8636000" cy="5370512"/>
        </p:xfrm>
        <a:graphic>
          <a:graphicData uri="http://schemas.openxmlformats.org/presentationml/2006/ole">
            <p:oleObj spid="_x0000_s15364" name="Worksheet" r:id="rId3" imgW="5743610" imgH="3571951" progId="">
              <p:embed/>
            </p:oleObj>
          </a:graphicData>
        </a:graphic>
      </p:graphicFrame>
    </p:spTree>
  </p:cSld>
  <p:clrMapOvr>
    <a:masterClrMapping/>
  </p:clrMapOvr>
  <p:transition advTm="989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6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6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46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1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43000"/>
          </a:xfrm>
        </p:spPr>
        <p:txBody>
          <a:bodyPr anchor="t"/>
          <a:lstStyle/>
          <a:p>
            <a:pPr eaLnBrk="1" hangingPunct="1">
              <a:defRPr/>
            </a:pPr>
            <a:r>
              <a:rPr lang="ru-RU" altLang="ru-RU" sz="1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Налог на доходы физических лиц по муниципальному образованию «</a:t>
            </a:r>
            <a:r>
              <a:rPr lang="en-US" altLang="ru-RU" sz="1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</a:t>
            </a:r>
            <a:r>
              <a:rPr lang="ru-RU" altLang="ru-RU" sz="18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таролещинский</a:t>
            </a:r>
            <a:r>
              <a:rPr lang="ru-RU" altLang="ru-RU" sz="1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сельсовет»</a:t>
            </a:r>
          </a:p>
        </p:txBody>
      </p:sp>
      <p:graphicFrame>
        <p:nvGraphicFramePr>
          <p:cNvPr id="18435" name="Object 1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279775" y="638175"/>
          <a:ext cx="5153025" cy="3716338"/>
        </p:xfrm>
        <a:graphic>
          <a:graphicData uri="http://schemas.openxmlformats.org/presentationml/2006/ole">
            <p:oleObj spid="_x0000_s18436" name="Worksheet" r:id="rId3" imgW="3381273" imgH="2438400" progId="">
              <p:embed/>
            </p:oleObj>
          </a:graphicData>
        </a:graphic>
      </p:graphicFrame>
      <p:pic>
        <p:nvPicPr>
          <p:cNvPr id="18437" name="Picture 3" descr="C:\Users\1\Documents\Кузьминов А.Н\ДОКУМЕНТЫ\Кузьминов А.Н\ФОТО РАБОТА\ООО ПРАВДА\P11902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052513"/>
            <a:ext cx="381635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4" descr="\\192.168.0.221\Foto\2015\отчет главы\Фото для администрации\Хлебозавод\P14204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3689350"/>
            <a:ext cx="381635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3" y="3695700"/>
            <a:ext cx="4319587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547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1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1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1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5888"/>
            <a:ext cx="9036050" cy="1027112"/>
          </a:xfrm>
        </p:spPr>
        <p:txBody>
          <a:bodyPr anchor="t"/>
          <a:lstStyle/>
          <a:p>
            <a:pPr eaLnBrk="1" hangingPunct="1">
              <a:defRPr/>
            </a:pPr>
            <a:r>
              <a:rPr lang="ru-RU" altLang="ru-RU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Безвозмездные поступления из областного бюджета за 2020  год</a:t>
            </a:r>
            <a:endParaRPr lang="ru-RU" altLang="ru-RU" sz="24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19459" name="Object 4"/>
          <p:cNvGraphicFramePr>
            <a:graphicFrameLocks noGrp="1" noChangeAspect="1"/>
          </p:cNvGraphicFramePr>
          <p:nvPr>
            <p:ph type="chart" idx="4294967295"/>
          </p:nvPr>
        </p:nvGraphicFramePr>
        <p:xfrm>
          <a:off x="739775" y="1000108"/>
          <a:ext cx="8404225" cy="4949825"/>
        </p:xfrm>
        <a:graphic>
          <a:graphicData uri="http://schemas.openxmlformats.org/presentationml/2006/ole">
            <p:oleObj spid="_x0000_s19460" name="Worksheet" r:id="rId3" imgW="5515101" imgH="3247949" progId="">
              <p:embed/>
            </p:oleObj>
          </a:graphicData>
        </a:graphic>
      </p:graphicFrame>
      <p:pic>
        <p:nvPicPr>
          <p:cNvPr id="19461" name="Picture 9" descr="81a709653a20b3944532620b1242f33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3929066"/>
            <a:ext cx="31321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9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4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6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251950" cy="981075"/>
          </a:xfrm>
        </p:spPr>
        <p:txBody>
          <a:bodyPr anchor="t"/>
          <a:lstStyle/>
          <a:p>
            <a:pPr eaLnBrk="1" hangingPunct="1">
              <a:defRPr/>
            </a:pPr>
            <a:r>
              <a:rPr lang="ru-RU" altLang="ru-RU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Структура расходов муниципального образования «</a:t>
            </a:r>
            <a:r>
              <a:rPr lang="ru-RU" altLang="ru-RU" sz="20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Старолещинский</a:t>
            </a:r>
            <a:r>
              <a:rPr lang="ru-RU" altLang="ru-RU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сельсовет» </a:t>
            </a:r>
            <a:br>
              <a:rPr lang="ru-RU" altLang="ru-RU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altLang="ru-RU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 разделам функциональной классификации за 2020 год  </a:t>
            </a:r>
            <a:br>
              <a:rPr lang="ru-RU" altLang="ru-RU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endParaRPr lang="ru-RU" altLang="ru-RU" sz="16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26766" name="Group 142"/>
          <p:cNvGraphicFramePr>
            <a:graphicFrameLocks noGrp="1"/>
          </p:cNvGraphicFramePr>
          <p:nvPr>
            <p:ph sz="half" idx="4294967295"/>
          </p:nvPr>
        </p:nvGraphicFramePr>
        <p:xfrm>
          <a:off x="357158" y="2000240"/>
          <a:ext cx="5337175" cy="3395163"/>
        </p:xfrm>
        <a:graphic>
          <a:graphicData uri="http://schemas.openxmlformats.org/drawingml/2006/table">
            <a:tbl>
              <a:tblPr/>
              <a:tblGrid>
                <a:gridCol w="6318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210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43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58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0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Раздел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764747"/>
                        </a:gs>
                        <a:gs pos="100000">
                          <a:srgbClr val="FF9999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764747"/>
                        </a:gs>
                        <a:gs pos="100000">
                          <a:srgbClr val="FF9999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2020 год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764747"/>
                        </a:gs>
                        <a:gs pos="100000">
                          <a:srgbClr val="FF9999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03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6206,4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8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8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</a:t>
                      </a:r>
                    </a:p>
                  </a:txBody>
                  <a:tcPr marL="90000" marR="90000" marT="46800" marB="46800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Общегосударственные вопросы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2407,6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91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03</a:t>
                      </a:r>
                    </a:p>
                  </a:txBody>
                  <a:tcPr marL="90000" marR="90000" marT="46800" marB="46800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54,0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8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04</a:t>
                      </a:r>
                    </a:p>
                  </a:txBody>
                  <a:tcPr marL="90000" marR="90000" marT="46800" marB="46800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Национальная экономика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3,8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78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05</a:t>
                      </a:r>
                    </a:p>
                  </a:txBody>
                  <a:tcPr marL="90000" marR="90000" marT="46800" marB="46800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2351,1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03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90000" marR="90000" marT="46800" marB="46800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Социальная политика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39750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Условно утвержденные расходы</a:t>
                      </a:r>
                    </a:p>
                  </a:txBody>
                  <a:tcPr marL="90000" marR="90000" marT="46800" marB="46800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 advTm="2030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4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0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8"/>
          <p:cNvGraphicFramePr>
            <a:graphicFrameLocks noGrp="1" noChangeAspect="1"/>
          </p:cNvGraphicFramePr>
          <p:nvPr>
            <p:ph type="chart" idx="4294967295"/>
          </p:nvPr>
        </p:nvGraphicFramePr>
        <p:xfrm>
          <a:off x="0" y="692150"/>
          <a:ext cx="9172575" cy="5543550"/>
        </p:xfrm>
        <a:graphic>
          <a:graphicData uri="http://schemas.openxmlformats.org/presentationml/2006/ole">
            <p:oleObj spid="_x0000_s30723" name="Диаграмма" r:id="rId3" imgW="8848662" imgH="5353053" progId="">
              <p:embed/>
            </p:oleObj>
          </a:graphicData>
        </a:graphic>
      </p:graphicFrame>
      <p:sp>
        <p:nvSpPr>
          <p:cNvPr id="11" name="Текст 10"/>
          <p:cNvSpPr txBox="1">
            <a:spLocks/>
          </p:cNvSpPr>
          <p:nvPr/>
        </p:nvSpPr>
        <p:spPr>
          <a:xfrm>
            <a:off x="179388" y="5516563"/>
            <a:ext cx="5000625" cy="1127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endParaRPr lang="ru-RU" sz="16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4" name="Rectangle 1261"/>
          <p:cNvSpPr>
            <a:spLocks noChangeArrowheads="1"/>
          </p:cNvSpPr>
          <p:nvPr/>
        </p:nvSpPr>
        <p:spPr bwMode="auto">
          <a:xfrm>
            <a:off x="539750" y="58738"/>
            <a:ext cx="7773988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alt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 2019  год </a:t>
            </a:r>
            <a:r>
              <a:rPr lang="ru-RU" alt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муниципальному </a:t>
            </a:r>
            <a:r>
              <a:rPr lang="ru-RU" altLang="ru-RU" b="1" dirty="0">
                <a:solidFill>
                  <a:schemeClr val="tx2"/>
                </a:solidFill>
                <a:latin typeface="Times New Roman" pitchFamily="18" charset="0"/>
              </a:rPr>
              <a:t>              </a:t>
            </a:r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образованию « </a:t>
            </a:r>
            <a:r>
              <a:rPr lang="ru-RU" alt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Старолещинского</a:t>
            </a:r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сельсовета»</a:t>
            </a:r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</a:rPr>
              <a:t>   </a:t>
            </a:r>
            <a:r>
              <a:rPr lang="ru-RU" altLang="ru-RU" b="1" dirty="0">
                <a:solidFill>
                  <a:schemeClr val="tx2"/>
                </a:solidFill>
                <a:latin typeface="Times New Roman" pitchFamily="18" charset="0"/>
              </a:rPr>
              <a:t>(тыс. руб.)</a:t>
            </a:r>
            <a:endParaRPr lang="ru-RU" altLang="ru-RU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 eaLnBrk="0" hangingPunct="0"/>
            <a:r>
              <a:rPr lang="ru-RU" alt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altLang="ru-RU" sz="9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 eaLnBrk="0" hangingPunct="0"/>
            <a:endParaRPr lang="ru-RU" altLang="ru-RU" sz="9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graphicFrame>
        <p:nvGraphicFramePr>
          <p:cNvPr id="96904" name="Group 1672"/>
          <p:cNvGraphicFramePr>
            <a:graphicFrameLocks noGrp="1"/>
          </p:cNvGraphicFramePr>
          <p:nvPr/>
        </p:nvGraphicFramePr>
        <p:xfrm>
          <a:off x="971600" y="1124744"/>
          <a:ext cx="7043738" cy="2518095"/>
        </p:xfrm>
        <a:graphic>
          <a:graphicData uri="http://schemas.openxmlformats.org/drawingml/2006/table">
            <a:tbl>
              <a:tblPr/>
              <a:tblGrid>
                <a:gridCol w="4864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09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28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 муниципальных программ</a:t>
                      </a:r>
                      <a:endParaRPr kumimoji="0" lang="ru-RU" alt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ЦСР</a:t>
                      </a:r>
                      <a:endParaRPr kumimoji="0" lang="ru-RU" alt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расходы на 2019 год</a:t>
                      </a:r>
                      <a:endParaRPr kumimoji="0" lang="ru-RU" alt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9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kumimoji="0" lang="ru-RU" alt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4810,2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87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«Энергосбережение и повышение энергетической эффективности  </a:t>
                      </a:r>
                      <a:r>
                        <a:rPr lang="ru-RU" sz="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Старолещинского</a:t>
                      </a:r>
                      <a:r>
                        <a:rPr lang="ru-RU" sz="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сельсовета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dirty="0" err="1">
                          <a:latin typeface="Times New Roman"/>
                          <a:ea typeface="Times New Roman"/>
                          <a:cs typeface="Times New Roman"/>
                        </a:rPr>
                        <a:t>Солнцевского</a:t>
                      </a: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 района Курской области на период 2010-2015 годы и на перспективу до 2020 года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05 0 00 00000</a:t>
                      </a:r>
                      <a:endParaRPr kumimoji="0" lang="ru-RU" alt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alt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87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Курской области 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комплесное</a:t>
                      </a:r>
                      <a:r>
                        <a:rPr lang="ru-RU" sz="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развитие систем транспортной инфраструктуры на территории </a:t>
                      </a:r>
                      <a:r>
                        <a:rPr lang="ru-RU" sz="800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Старолещинского</a:t>
                      </a:r>
                      <a:r>
                        <a:rPr lang="ru-RU" sz="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сльсовета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на 2018-2020 годы»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11 0  00 00000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3,8</a:t>
                      </a:r>
                      <a:endParaRPr kumimoji="0" lang="ru-RU" alt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87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«Профилактика правонарушений в </a:t>
                      </a:r>
                      <a:r>
                        <a:rPr lang="ru-RU" sz="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Старолещинском</a:t>
                      </a:r>
                      <a:r>
                        <a:rPr lang="ru-RU" sz="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сельсовете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 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12 0 00  00000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alt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87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«Защита населения и территории </a:t>
                      </a:r>
                      <a:r>
                        <a:rPr lang="ru-RU" sz="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Старолещинского</a:t>
                      </a:r>
                      <a:r>
                        <a:rPr lang="ru-RU" sz="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сельсовета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от чрезвычайных ситуаций, обеспечение пожарной безопасности в поселке Солнцево на 2017-2019 годы»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13 0 00 00000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  <a:endParaRPr kumimoji="0" lang="ru-RU" alt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87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«Развития субъектов малого и среднего предпринимательства </a:t>
                      </a:r>
                      <a:r>
                        <a:rPr lang="ru-RU" sz="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Старолещинского</a:t>
                      </a:r>
                      <a:r>
                        <a:rPr lang="ru-RU" sz="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сельсовет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2019-2021годы</a:t>
                      </a: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15 0 00 00000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alt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87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</a:t>
                      </a:r>
                      <a:r>
                        <a:rPr lang="ru-RU" sz="800" b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Старолещинского</a:t>
                      </a:r>
                      <a:r>
                        <a:rPr lang="ru-RU" sz="8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сельсовета «комплексное развитие социальной инфраструктура </a:t>
                      </a:r>
                      <a:r>
                        <a:rPr lang="ru-RU" sz="800" b="0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Старолещинского</a:t>
                      </a:r>
                      <a:r>
                        <a:rPr lang="ru-RU" sz="8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сельсовета</a:t>
                      </a:r>
                      <a:endParaRPr lang="ru-RU" sz="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073 </a:t>
                      </a: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00 00000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alt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711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800" b="1" baseline="0" dirty="0" smtClean="0">
                          <a:latin typeface="Arial"/>
                          <a:ea typeface="Times New Roman"/>
                          <a:cs typeface="Times New Roman"/>
                        </a:rPr>
                        <a:t> Развитие культуры в м.о. </a:t>
                      </a:r>
                      <a:r>
                        <a:rPr lang="ru-RU" sz="800" b="1" baseline="0" dirty="0" err="1" smtClean="0">
                          <a:latin typeface="Arial"/>
                          <a:ea typeface="Times New Roman"/>
                          <a:cs typeface="Times New Roman"/>
                        </a:rPr>
                        <a:t>Старолещинского</a:t>
                      </a:r>
                      <a:r>
                        <a:rPr lang="ru-RU" sz="800" b="1" baseline="0" dirty="0" smtClean="0">
                          <a:latin typeface="Arial"/>
                          <a:ea typeface="Times New Roman"/>
                          <a:cs typeface="Times New Roman"/>
                        </a:rPr>
                        <a:t> сельсовета </a:t>
                      </a:r>
                      <a:r>
                        <a:rPr lang="ru-RU" sz="800" b="1" baseline="0" dirty="0" err="1" smtClean="0">
                          <a:latin typeface="Arial"/>
                          <a:ea typeface="Times New Roman"/>
                          <a:cs typeface="Times New Roman"/>
                        </a:rPr>
                        <a:t>Солнцевского</a:t>
                      </a:r>
                      <a:r>
                        <a:rPr lang="ru-RU" sz="800" b="1" baseline="0" dirty="0" smtClean="0">
                          <a:latin typeface="Arial"/>
                          <a:ea typeface="Times New Roman"/>
                          <a:cs typeface="Times New Roman"/>
                        </a:rPr>
                        <a:t> района курской области на 2019-2022гг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101 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00 00000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4800,3</a:t>
                      </a:r>
                      <a:endParaRPr kumimoji="0" lang="ru-RU" alt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16700"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>
              <a:lnSpc>
                <a:spcPct val="75000"/>
              </a:lnSpc>
              <a:defRPr/>
            </a:pPr>
            <a:r>
              <a:rPr lang="ru-RU" alt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Расходы  бюджета в </a:t>
            </a:r>
            <a:r>
              <a:rPr lang="ru-RU" alt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2020 </a:t>
            </a:r>
            <a:r>
              <a:rPr lang="ru-RU" alt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году на социальную политику – 0 тыс. рублей</a:t>
            </a:r>
            <a:r>
              <a:rPr lang="ru-RU" altLang="ru-RU" dirty="0" smtClean="0"/>
              <a:t> </a:t>
            </a:r>
          </a:p>
        </p:txBody>
      </p:sp>
      <p:graphicFrame>
        <p:nvGraphicFramePr>
          <p:cNvPr id="32771" name="Object 4"/>
          <p:cNvGraphicFramePr>
            <a:graphicFrameLocks noGrp="1" noChangeAspect="1"/>
          </p:cNvGraphicFramePr>
          <p:nvPr>
            <p:ph type="chart" idx="4294967295"/>
          </p:nvPr>
        </p:nvGraphicFramePr>
        <p:xfrm>
          <a:off x="1495425" y="1292225"/>
          <a:ext cx="8474075" cy="4948238"/>
        </p:xfrm>
        <a:graphic>
          <a:graphicData uri="http://schemas.openxmlformats.org/presentationml/2006/ole">
            <p:oleObj spid="_x0000_s32772" name="Worksheet" r:id="rId3" imgW="5562672" imgH="3248111" progId="">
              <p:embed/>
            </p:oleObj>
          </a:graphicData>
        </a:graphic>
      </p:graphicFrame>
      <p:pic>
        <p:nvPicPr>
          <p:cNvPr id="32773" name="Picture 5" descr="1JrYlD9Gn3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81075"/>
            <a:ext cx="1673225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6" descr="образов-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0338" y="4292600"/>
            <a:ext cx="1681162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8" descr="000341771_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2988" y="2708275"/>
            <a:ext cx="2289175" cy="155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5" descr="1JrYlD9Gn3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28688"/>
            <a:ext cx="1673225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187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0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0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0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90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0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CC"/>
            </a:gs>
            <a:gs pos="50000">
              <a:srgbClr val="CCCCFF"/>
            </a:gs>
            <a:gs pos="50000">
              <a:srgbClr val="CCCCFF"/>
            </a:gs>
            <a:gs pos="100000">
              <a:srgbClr val="B8E3E6"/>
            </a:gs>
          </a:gsLst>
          <a:lin ang="72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765175"/>
            <a:ext cx="8218487" cy="79216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Контактная информация </a:t>
            </a:r>
            <a:br>
              <a:rPr lang="ru-RU" altLang="ru-RU" sz="28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altLang="ru-RU" sz="28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для взаимодействия с гражданами: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dirty="0" smtClean="0">
                <a:solidFill>
                  <a:srgbClr val="003366"/>
                </a:solidFill>
                <a:latin typeface="Times New Roman" pitchFamily="18" charset="0"/>
              </a:rPr>
              <a:t>306133, с.Старый  Лещин </a:t>
            </a:r>
            <a:r>
              <a:rPr lang="ru-RU" altLang="ru-RU" sz="2000" dirty="0" err="1" smtClean="0">
                <a:solidFill>
                  <a:srgbClr val="003366"/>
                </a:solidFill>
                <a:latin typeface="Times New Roman" pitchFamily="18" charset="0"/>
              </a:rPr>
              <a:t>Солнцевский</a:t>
            </a:r>
            <a:r>
              <a:rPr lang="ru-RU" altLang="ru-RU" sz="2000" dirty="0" smtClean="0">
                <a:solidFill>
                  <a:srgbClr val="003366"/>
                </a:solidFill>
                <a:latin typeface="Times New Roman" pitchFamily="18" charset="0"/>
              </a:rPr>
              <a:t> район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dirty="0" smtClean="0">
                <a:solidFill>
                  <a:srgbClr val="003366"/>
                </a:solidFill>
                <a:latin typeface="Times New Roman" pitchFamily="18" charset="0"/>
              </a:rPr>
              <a:t>Администрация </a:t>
            </a:r>
            <a:r>
              <a:rPr lang="ru-RU" altLang="ru-RU" sz="2000" dirty="0" err="1" smtClean="0">
                <a:solidFill>
                  <a:srgbClr val="003366"/>
                </a:solidFill>
                <a:latin typeface="Times New Roman" pitchFamily="18" charset="0"/>
              </a:rPr>
              <a:t>Старолещинского</a:t>
            </a:r>
            <a:r>
              <a:rPr lang="ru-RU" altLang="ru-RU" sz="2000" dirty="0" smtClean="0">
                <a:solidFill>
                  <a:srgbClr val="003366"/>
                </a:solidFill>
                <a:latin typeface="Times New Roman" pitchFamily="18" charset="0"/>
              </a:rPr>
              <a:t> сельсовета </a:t>
            </a:r>
            <a:r>
              <a:rPr lang="ru-RU" altLang="ru-RU" sz="2000" dirty="0" err="1" smtClean="0">
                <a:solidFill>
                  <a:srgbClr val="003366"/>
                </a:solidFill>
                <a:latin typeface="Times New Roman" pitchFamily="18" charset="0"/>
              </a:rPr>
              <a:t>Солнцевского</a:t>
            </a:r>
            <a:r>
              <a:rPr lang="ru-RU" altLang="ru-RU" sz="2000" dirty="0" smtClean="0">
                <a:solidFill>
                  <a:srgbClr val="003366"/>
                </a:solidFill>
                <a:latin typeface="Times New Roman" pitchFamily="18" charset="0"/>
              </a:rPr>
              <a:t> района Курской области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dirty="0" smtClean="0">
                <a:solidFill>
                  <a:srgbClr val="003366"/>
                </a:solidFill>
                <a:latin typeface="Times New Roman" pitchFamily="18" charset="0"/>
              </a:rPr>
              <a:t>тел.: (4712) 54 3 -27-25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dirty="0" smtClean="0">
                <a:solidFill>
                  <a:srgbClr val="003366"/>
                </a:solidFill>
                <a:latin typeface="Times New Roman" pitchFamily="18" charset="0"/>
              </a:rPr>
              <a:t>факс: (4712)54 3-27-25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dirty="0" smtClean="0">
                <a:solidFill>
                  <a:srgbClr val="003366"/>
                </a:solidFill>
                <a:latin typeface="Times New Roman" pitchFamily="18" charset="0"/>
              </a:rPr>
              <a:t>Е</a:t>
            </a:r>
            <a:r>
              <a:rPr lang="fr-FR" altLang="ru-RU" sz="2000" dirty="0" smtClean="0">
                <a:solidFill>
                  <a:srgbClr val="003366"/>
                </a:solidFill>
                <a:latin typeface="Times New Roman" pitchFamily="18" charset="0"/>
              </a:rPr>
              <a:t>-mail:</a:t>
            </a:r>
            <a:r>
              <a:rPr lang="en-US" altLang="ru-RU" sz="2000" dirty="0" smtClean="0">
                <a:solidFill>
                  <a:srgbClr val="003366"/>
                </a:solidFill>
                <a:latin typeface="Times New Roman" pitchFamily="18" charset="0"/>
              </a:rPr>
              <a:t> sl46@ mail.ru</a:t>
            </a:r>
            <a:endParaRPr lang="ru-RU" altLang="ru-RU" sz="2000" dirty="0" smtClean="0">
              <a:solidFill>
                <a:srgbClr val="0033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0"/>
            <a:ext cx="8291512" cy="1022350"/>
          </a:xfrm>
        </p:spPr>
        <p:txBody>
          <a:bodyPr anchor="ctr"/>
          <a:lstStyle/>
          <a:p>
            <a:pPr algn="l" eaLnBrk="1" hangingPunct="1">
              <a:defRPr/>
            </a:pPr>
            <a:r>
              <a:rPr lang="ru-RU" altLang="ru-RU" sz="3600" b="1" dirty="0" smtClean="0">
                <a:solidFill>
                  <a:srgbClr val="CC0000"/>
                </a:solidFill>
                <a:latin typeface="Times New Roman" pitchFamily="18" charset="0"/>
              </a:rPr>
              <a:t>Что такое бюджет для граждан?</a:t>
            </a:r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rgbClr val="003366"/>
                </a:solidFill>
                <a:latin typeface="Times New Roman" pitchFamily="18" charset="0"/>
              </a:rPr>
              <a:t>Бюджет для граждан</a:t>
            </a:r>
            <a:r>
              <a:rPr lang="ru-RU" altLang="ru-RU" sz="2800" dirty="0" smtClean="0">
                <a:solidFill>
                  <a:srgbClr val="003366"/>
                </a:solidFill>
                <a:latin typeface="Times New Roman" pitchFamily="18" charset="0"/>
              </a:rPr>
              <a:t>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Он содержит информационно-аналитический материал, доступный для широкого круга неподготовленных пользователей.</a:t>
            </a:r>
          </a:p>
          <a:p>
            <a:pPr eaLnBrk="1" hangingPunct="1"/>
            <a:endParaRPr lang="ru-RU" altLang="ru-RU" sz="2800" dirty="0" smtClean="0">
              <a:solidFill>
                <a:srgbClr val="0033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 advTm="15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8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8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0" grpId="0"/>
      <p:bldP spid="2580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t"/>
          <a:lstStyle/>
          <a:p>
            <a:pPr algn="l" eaLnBrk="1" hangingPunct="1">
              <a:defRPr/>
            </a:pPr>
            <a:r>
              <a:rPr lang="ru-RU" alt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Что такое бюджет?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3366"/>
                </a:solidFill>
                <a:latin typeface="Times New Roman" pitchFamily="18" charset="0"/>
              </a:rPr>
              <a:t>Бюджет – </a:t>
            </a:r>
            <a:r>
              <a:rPr lang="ru-RU" altLang="ru-RU" smtClean="0">
                <a:solidFill>
                  <a:srgbClr val="003366"/>
                </a:solidFill>
                <a:latin typeface="Times New Roman" pitchFamily="18" charset="0"/>
              </a:rPr>
              <a:t>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eaLnBrk="1" hangingPunct="1"/>
            <a:endParaRPr lang="ru-RU" altLang="ru-RU" sz="2800" smtClean="0">
              <a:solidFill>
                <a:srgbClr val="0033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 advTm="65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0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60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8" grpId="0"/>
      <p:bldP spid="2600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Основные характеристики бюджета</a:t>
            </a:r>
          </a:p>
        </p:txBody>
      </p:sp>
      <p:sp>
        <p:nvSpPr>
          <p:cNvPr id="3993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2800" b="1" smtClean="0">
                <a:solidFill>
                  <a:srgbClr val="003366"/>
                </a:solidFill>
                <a:latin typeface="Times New Roman" pitchFamily="18" charset="0"/>
              </a:rPr>
              <a:t>Доходы – Расходы = Дефицит (Профицит)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800" b="1" smtClean="0">
              <a:solidFill>
                <a:srgbClr val="0033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800" b="1" smtClean="0">
                <a:solidFill>
                  <a:srgbClr val="003366"/>
                </a:solidFill>
                <a:latin typeface="Times New Roman" pitchFamily="18" charset="0"/>
              </a:rPr>
              <a:t>Дефицит – </a:t>
            </a:r>
            <a:r>
              <a:rPr lang="ru-RU" altLang="ru-RU" sz="2800" smtClean="0">
                <a:solidFill>
                  <a:srgbClr val="003366"/>
                </a:solidFill>
                <a:latin typeface="Times New Roman" pitchFamily="18" charset="0"/>
              </a:rPr>
              <a:t>превышение расходов над доходами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>
                <a:solidFill>
                  <a:srgbClr val="003366"/>
                </a:solidFill>
                <a:latin typeface="Times New Roman" pitchFamily="18" charset="0"/>
              </a:rPr>
              <a:t>(принимается решение об источниках покрытия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>
                <a:solidFill>
                  <a:srgbClr val="003366"/>
                </a:solidFill>
                <a:latin typeface="Times New Roman" pitchFamily="18" charset="0"/>
              </a:rPr>
              <a:t>дефицита – использовать остатки, взять в долг)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smtClean="0">
              <a:solidFill>
                <a:srgbClr val="0033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800" b="1" smtClean="0">
                <a:solidFill>
                  <a:srgbClr val="003366"/>
                </a:solidFill>
                <a:latin typeface="Times New Roman" pitchFamily="18" charset="0"/>
              </a:rPr>
              <a:t>Профицит – </a:t>
            </a:r>
            <a:r>
              <a:rPr lang="ru-RU" altLang="ru-RU" sz="2800" smtClean="0">
                <a:solidFill>
                  <a:srgbClr val="003366"/>
                </a:solidFill>
                <a:latin typeface="Times New Roman" pitchFamily="18" charset="0"/>
              </a:rPr>
              <a:t>превышение доходов над расходами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>
                <a:solidFill>
                  <a:srgbClr val="003366"/>
                </a:solidFill>
                <a:latin typeface="Times New Roman" pitchFamily="18" charset="0"/>
              </a:rPr>
              <a:t>(принимается решение об использовании доходов –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>
                <a:solidFill>
                  <a:srgbClr val="003366"/>
                </a:solidFill>
                <a:latin typeface="Times New Roman" pitchFamily="18" charset="0"/>
              </a:rPr>
              <a:t>накапливать резервы, остатки, погашать долг)</a:t>
            </a:r>
          </a:p>
        </p:txBody>
      </p:sp>
    </p:spTree>
  </p:cSld>
  <p:clrMapOvr>
    <a:masterClrMapping/>
  </p:clrMapOvr>
  <p:transition spd="med" advTm="59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99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62" grpId="0"/>
      <p:bldP spid="3993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1800" dirty="0" smtClean="0"/>
              <a:t>Основные направления бюджетной и налоговой политики Администрации </a:t>
            </a:r>
            <a:r>
              <a:rPr lang="ru-RU" altLang="ru-RU" sz="1800" dirty="0" err="1" smtClean="0"/>
              <a:t>Старолещинского</a:t>
            </a:r>
            <a:r>
              <a:rPr lang="ru-RU" altLang="ru-RU" sz="1800" dirty="0" smtClean="0"/>
              <a:t> сельсовета </a:t>
            </a:r>
            <a:r>
              <a:rPr lang="ru-RU" altLang="ru-RU" sz="1800" dirty="0" err="1" smtClean="0"/>
              <a:t>Солнцевского</a:t>
            </a:r>
            <a:r>
              <a:rPr lang="ru-RU" altLang="ru-RU" sz="1800" dirty="0" smtClean="0"/>
              <a:t> района Курской области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zh-CN" sz="1200" b="1" dirty="0" smtClean="0"/>
              <a:t>ОСНОВНЫЕ НАПРАВЛЕНИЯ БЮДЖЕТНОЙ И НАЛОГОВОЙ ПОЛИТИКИ </a:t>
            </a:r>
            <a:r>
              <a:rPr lang="ru-RU" sz="1200" dirty="0" smtClean="0"/>
              <a:t>Администрации </a:t>
            </a:r>
            <a:r>
              <a:rPr lang="ru-RU" sz="1200" dirty="0" err="1" smtClean="0"/>
              <a:t>Старолещинского</a:t>
            </a:r>
            <a:r>
              <a:rPr lang="ru-RU" sz="1200" dirty="0" smtClean="0"/>
              <a:t> сельсовета </a:t>
            </a:r>
            <a:r>
              <a:rPr lang="ru-RU" sz="1200" dirty="0" err="1" smtClean="0"/>
              <a:t>Солнцевского</a:t>
            </a:r>
            <a:r>
              <a:rPr lang="ru-RU" sz="1200" dirty="0" smtClean="0"/>
              <a:t> района Курской области</a:t>
            </a:r>
            <a:endParaRPr lang="ru-RU" altLang="zh-CN" sz="1200" b="1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zh-CN" sz="1200" b="1" dirty="0" smtClean="0"/>
              <a:t>НА 2021 ГОД И НА ПЛАНОВЫЙ ПЕРИОД  2022и 2023ГОДОВ</a:t>
            </a:r>
            <a:endParaRPr lang="ru-RU" altLang="zh-CN" sz="12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zh-CN" sz="1200" dirty="0" smtClean="0"/>
              <a:t>Основные направления бюджетной и налоговой политики  </a:t>
            </a:r>
            <a:r>
              <a:rPr lang="ru-RU" sz="1200" dirty="0" smtClean="0"/>
              <a:t>Администрации </a:t>
            </a:r>
            <a:r>
              <a:rPr lang="ru-RU" sz="1200" dirty="0" err="1" smtClean="0"/>
              <a:t>Старолещинского</a:t>
            </a:r>
            <a:r>
              <a:rPr lang="ru-RU" sz="1200" dirty="0" smtClean="0"/>
              <a:t> сельсовета </a:t>
            </a:r>
            <a:r>
              <a:rPr lang="ru-RU" sz="1200" dirty="0" err="1" smtClean="0"/>
              <a:t>Солнцевского</a:t>
            </a:r>
            <a:r>
              <a:rPr lang="ru-RU" sz="1200" dirty="0" smtClean="0"/>
              <a:t> района Курской области</a:t>
            </a:r>
            <a:r>
              <a:rPr lang="ru-RU" altLang="zh-CN" sz="1200" dirty="0" smtClean="0"/>
              <a:t> на 2021 год и на плановый период 2022и 2023годов, подготовленные в соответствии с требованиями Бюджетного кодекса Российской Федерации и Положения о бюджетном процессе в а</a:t>
            </a:r>
            <a:r>
              <a:rPr lang="ru-RU" sz="1200" dirty="0" smtClean="0"/>
              <a:t>дминистрации </a:t>
            </a:r>
            <a:r>
              <a:rPr lang="ru-RU" sz="1200" dirty="0" err="1" smtClean="0"/>
              <a:t>Старолещинского</a:t>
            </a:r>
            <a:r>
              <a:rPr lang="ru-RU" sz="1200" dirty="0" smtClean="0"/>
              <a:t> сельсовета </a:t>
            </a:r>
            <a:r>
              <a:rPr lang="ru-RU" sz="1200" dirty="0" err="1" smtClean="0"/>
              <a:t>Солнцевского</a:t>
            </a:r>
            <a:r>
              <a:rPr lang="ru-RU" sz="1200" dirty="0" smtClean="0"/>
              <a:t> района Курской области</a:t>
            </a:r>
            <a:r>
              <a:rPr lang="ru-RU" altLang="zh-CN" sz="1200" dirty="0" smtClean="0"/>
              <a:t> (с изменениями и дополнениями) содержат основные цели, задачи и приоритеты бюджетной и налоговой политики а</a:t>
            </a:r>
            <a:r>
              <a:rPr lang="ru-RU" sz="1200" dirty="0" smtClean="0"/>
              <a:t>дминистрации </a:t>
            </a:r>
            <a:r>
              <a:rPr lang="ru-RU" sz="1200" dirty="0" err="1" smtClean="0"/>
              <a:t>Старолещинского</a:t>
            </a:r>
            <a:r>
              <a:rPr lang="ru-RU" sz="1200" dirty="0" smtClean="0"/>
              <a:t> сельсовета </a:t>
            </a:r>
            <a:r>
              <a:rPr lang="ru-RU" sz="1200" dirty="0" err="1" smtClean="0"/>
              <a:t>Солнцевского</a:t>
            </a:r>
            <a:r>
              <a:rPr lang="ru-RU" sz="1200" dirty="0" smtClean="0"/>
              <a:t> района Курской области</a:t>
            </a:r>
            <a:r>
              <a:rPr lang="ru-RU" altLang="zh-CN" sz="1200" dirty="0" smtClean="0"/>
              <a:t> (далее – бюджетная и налоговая политика) на предстоящий период в сфере формирования доходного потенциала, расходования бюджетных средств, муниципального долга и контроля за использованием бюджетных средств.       Основные направления бюджетной и налоговой политики согласованы с общими целями и задачами социально-экономического развития района и являются определяющими при составлении проекта бюджета </a:t>
            </a:r>
            <a:r>
              <a:rPr lang="ru-RU" sz="1200" dirty="0" smtClean="0"/>
              <a:t>Администрации </a:t>
            </a:r>
            <a:r>
              <a:rPr lang="ru-RU" sz="1200" dirty="0" err="1" smtClean="0"/>
              <a:t>Старолещинского</a:t>
            </a:r>
            <a:r>
              <a:rPr lang="ru-RU" sz="1200" dirty="0" smtClean="0"/>
              <a:t> сельсовета </a:t>
            </a:r>
            <a:r>
              <a:rPr lang="ru-RU" sz="1200" dirty="0" err="1" smtClean="0"/>
              <a:t>Солнцевского</a:t>
            </a:r>
            <a:r>
              <a:rPr lang="ru-RU" sz="1200" dirty="0" smtClean="0"/>
              <a:t> района Курской области </a:t>
            </a:r>
            <a:r>
              <a:rPr lang="ru-RU" altLang="zh-CN" sz="1200" dirty="0" smtClean="0"/>
              <a:t>(далее – бюджет поселка Солнцево) на 2021-2023 годы.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zh-CN" sz="1200" dirty="0" smtClean="0"/>
              <a:t>При подготовке учтены положения:</a:t>
            </a:r>
          </a:p>
          <a:p>
            <a:pPr eaLnBrk="1" hangingPunct="1">
              <a:lnSpc>
                <a:spcPct val="80000"/>
              </a:lnSpc>
            </a:pPr>
            <a:r>
              <a:rPr lang="ru-RU" altLang="zh-CN" sz="1200" dirty="0" smtClean="0"/>
              <a:t>Бюджетного послания Президента Российской Федерации Федеральному Собранию от 13.06.2013 года «О бюджетной политике в 2018- 2021годах»;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zh-CN" sz="1200" dirty="0" smtClean="0"/>
              <a:t>основных направлений налоговой политики  и бюджетной политики Российской Федерации на 201 год и на плановый период  2022и 2023 годов;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zh-CN" sz="1200" dirty="0" smtClean="0"/>
              <a:t>указов Президента Российской Федерации от 7 мая 201</a:t>
            </a:r>
            <a:r>
              <a:rPr lang="en-US" altLang="zh-CN" sz="1200" dirty="0" smtClean="0"/>
              <a:t>8</a:t>
            </a:r>
            <a:r>
              <a:rPr lang="ru-RU" altLang="zh-CN" sz="1200" dirty="0" smtClean="0"/>
              <a:t> года;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zh-CN" sz="1200" dirty="0" smtClean="0"/>
              <a:t>Муниципальных программ а</a:t>
            </a:r>
            <a:r>
              <a:rPr lang="ru-RU" sz="1200" dirty="0" smtClean="0"/>
              <a:t>дминистрации </a:t>
            </a:r>
            <a:r>
              <a:rPr lang="ru-RU" sz="1200" dirty="0" err="1" smtClean="0"/>
              <a:t>Старолещинского</a:t>
            </a:r>
            <a:r>
              <a:rPr lang="ru-RU" sz="1200" dirty="0" smtClean="0"/>
              <a:t> сельсовета </a:t>
            </a:r>
            <a:r>
              <a:rPr lang="ru-RU" sz="1200" dirty="0" err="1" smtClean="0"/>
              <a:t>Солнцевского</a:t>
            </a:r>
            <a:r>
              <a:rPr lang="ru-RU" sz="1200" dirty="0" smtClean="0"/>
              <a:t> района Курской области</a:t>
            </a:r>
            <a:r>
              <a:rPr lang="ru-RU" altLang="zh-CN" sz="1200" dirty="0" smtClean="0"/>
              <a:t>.</a:t>
            </a:r>
            <a:endParaRPr lang="ru-RU" altLang="zh-CN" sz="1200" b="1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zh-CN" sz="1200" b="1" dirty="0" smtClean="0"/>
              <a:t>1.Основные  задачи бюджетной политики </a:t>
            </a:r>
            <a:r>
              <a:rPr lang="ru-RU" altLang="zh-CN" sz="1200" dirty="0" smtClean="0"/>
              <a:t>а</a:t>
            </a:r>
            <a:r>
              <a:rPr lang="ru-RU" sz="1200" dirty="0" smtClean="0"/>
              <a:t>дминистрации </a:t>
            </a:r>
            <a:r>
              <a:rPr lang="ru-RU" sz="1200" dirty="0" err="1" smtClean="0"/>
              <a:t>Старолещинского</a:t>
            </a:r>
            <a:r>
              <a:rPr lang="ru-RU" sz="1200" dirty="0" smtClean="0"/>
              <a:t> сельсовета </a:t>
            </a:r>
            <a:r>
              <a:rPr lang="ru-RU" sz="1200" dirty="0" err="1" smtClean="0"/>
              <a:t>Солнцевского</a:t>
            </a:r>
            <a:r>
              <a:rPr lang="ru-RU" sz="1200" dirty="0" smtClean="0"/>
              <a:t> района Курской области</a:t>
            </a:r>
            <a:r>
              <a:rPr lang="ru-RU" dirty="0" smtClean="0"/>
              <a:t> </a:t>
            </a:r>
            <a:r>
              <a:rPr lang="ru-RU" altLang="zh-CN" sz="1200" b="1" dirty="0" smtClean="0"/>
              <a:t>на 2021 год и на плановый период 2022и 2023годов</a:t>
            </a:r>
            <a:r>
              <a:rPr lang="ru-RU" altLang="zh-CN" sz="1200" dirty="0" smtClean="0"/>
              <a:t> </a:t>
            </a:r>
            <a:endParaRPr lang="ru-RU" altLang="ru-RU" sz="1200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1000" dirty="0" smtClean="0"/>
              <a:t>Бюджетная политика </a:t>
            </a:r>
            <a:r>
              <a:rPr lang="ru-RU" altLang="ru-RU" sz="1200" dirty="0" smtClean="0"/>
              <a:t>а</a:t>
            </a:r>
            <a:r>
              <a:rPr lang="ru-RU" sz="1200" dirty="0" smtClean="0"/>
              <a:t>дминистрации </a:t>
            </a:r>
            <a:r>
              <a:rPr lang="ru-RU" sz="1200" dirty="0" err="1" smtClean="0"/>
              <a:t>Старолещинского</a:t>
            </a:r>
            <a:r>
              <a:rPr lang="ru-RU" sz="1200" dirty="0" smtClean="0"/>
              <a:t> сельсовета </a:t>
            </a:r>
            <a:r>
              <a:rPr lang="ru-RU" sz="1200" dirty="0" err="1" smtClean="0"/>
              <a:t>Солнцевского</a:t>
            </a:r>
            <a:r>
              <a:rPr lang="ru-RU" sz="1200" dirty="0" smtClean="0"/>
              <a:t> района Курской области</a:t>
            </a:r>
            <a:r>
              <a:rPr lang="ru-RU" altLang="ru-RU" sz="1000" dirty="0" smtClean="0"/>
              <a:t> на 2021год и на плановый период 2022и 2023годов должна быть главным образом направлена на обеспечение социальной и экономической  стабильности поселка,   долгосрочной   сбалансированности и устойчивости бюджетной системы.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000" dirty="0" smtClean="0"/>
              <a:t> Основными приоритетными направлениями бюджетной политики </a:t>
            </a:r>
            <a:r>
              <a:rPr lang="ru-RU" altLang="ru-RU" sz="1200" dirty="0" smtClean="0"/>
              <a:t>а</a:t>
            </a:r>
            <a:r>
              <a:rPr lang="ru-RU" sz="1200" dirty="0" smtClean="0"/>
              <a:t>дминистрации </a:t>
            </a:r>
            <a:r>
              <a:rPr lang="ru-RU" sz="1200" dirty="0" err="1" smtClean="0"/>
              <a:t>Старолещинского</a:t>
            </a:r>
            <a:r>
              <a:rPr lang="ru-RU" sz="1200" dirty="0" smtClean="0"/>
              <a:t> сельсовета </a:t>
            </a:r>
            <a:r>
              <a:rPr lang="ru-RU" sz="1200" dirty="0" err="1" smtClean="0"/>
              <a:t>Солнцевского</a:t>
            </a:r>
            <a:r>
              <a:rPr lang="ru-RU" sz="1200" dirty="0" smtClean="0"/>
              <a:t> района Курской области</a:t>
            </a:r>
            <a:r>
              <a:rPr lang="ru-RU" altLang="ru-RU" sz="1000" dirty="0" smtClean="0"/>
              <a:t> на 2021год и на плановый период 2022и 2023годов  являются улучшение качества жизни людей, адресное решение  социальных проблем, повышение качества  муниципальных услуг, создание условий для модернизации экономики и повышения ее конкурентоспособности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000" dirty="0" smtClean="0"/>
              <a:t>Основные  задачи бюджетной политики </a:t>
            </a:r>
            <a:r>
              <a:rPr lang="ru-RU" altLang="ru-RU" sz="1200" dirty="0" smtClean="0"/>
              <a:t>а</a:t>
            </a:r>
            <a:r>
              <a:rPr lang="ru-RU" sz="1200" dirty="0" smtClean="0"/>
              <a:t>дминистрации </a:t>
            </a:r>
            <a:r>
              <a:rPr lang="ru-RU" sz="1200" dirty="0" err="1" smtClean="0"/>
              <a:t>Старолещинского</a:t>
            </a:r>
            <a:r>
              <a:rPr lang="ru-RU" sz="1200" dirty="0" smtClean="0"/>
              <a:t> сельсовета </a:t>
            </a:r>
            <a:r>
              <a:rPr lang="ru-RU" sz="1200" dirty="0" err="1" smtClean="0"/>
              <a:t>Солнцевского</a:t>
            </a:r>
            <a:r>
              <a:rPr lang="ru-RU" sz="1200" dirty="0" smtClean="0"/>
              <a:t> района Курской области </a:t>
            </a:r>
            <a:r>
              <a:rPr lang="ru-RU" altLang="ru-RU" sz="1000" dirty="0" smtClean="0"/>
              <a:t>Курской области на 2021 год и на плановый период 2022и 2023годов будут: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000" dirty="0" smtClean="0"/>
              <a:t>обеспечение долгосрочной  сбалансированности и устойчивости бюджетной системы  как базового принципа ответственной бюджетной политики при безусловном исполнении всех обязательств и задач, поставленных в указах Президента Российской Федерации от 7 мая 2012 года;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000" dirty="0" smtClean="0"/>
              <a:t>повышение эффективности бюджетных расходов в целом, в том числе за счет оптимизации  муниципальных закупок, бюджетной сети 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000" dirty="0" smtClean="0"/>
              <a:t>формирование   исполнения бюджета </a:t>
            </a:r>
            <a:r>
              <a:rPr lang="ru-RU" altLang="ru-RU" sz="1000" dirty="0" err="1" smtClean="0"/>
              <a:t>Старолещинского</a:t>
            </a:r>
            <a:r>
              <a:rPr lang="ru-RU" altLang="ru-RU" sz="1000" dirty="0" smtClean="0"/>
              <a:t> сельсовета на основе муниципальных программ и достижение поставленных целей, для реализации которых имеются необходимые ресурсы;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000" dirty="0" smtClean="0"/>
              <a:t>исполнение  всех решений в пределах утвержденных предельных объемов расходов на реализацию  муниципальных программ ( в случае если в рамках муниципальной   программы ответственный исполнитель не находит резервов для реализации решения, от должен инициировать  корректировку или отмену такого решения);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000" dirty="0" smtClean="0"/>
              <a:t>определение  механизмов взаимодействия федеральных органов власти и  органов  муниципальной власти </a:t>
            </a:r>
            <a:r>
              <a:rPr lang="ru-RU" altLang="ru-RU" sz="1000" dirty="0" err="1" smtClean="0"/>
              <a:t>Старолещинского</a:t>
            </a:r>
            <a:r>
              <a:rPr lang="ru-RU" altLang="ru-RU" sz="1000" dirty="0" smtClean="0"/>
              <a:t> сельсовета  в соответствующих сферах,  в рамках  реализации  муниципальных программ;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000" dirty="0" smtClean="0"/>
              <a:t>создание единой правовой и  методической базы для оказания  муниципальных услуг в увязке с целевыми  показателями  развития соответствующих отраслей, для оценки качества и доступности услуг, предоставляемых населению, оценки эффективности деятельности организаций, развития конкурентной среды при  размещении  муниципальных заданий  на конкурсной  основе, в том числе с привлечением негосударственных  организаций;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000" dirty="0" smtClean="0"/>
              <a:t>формирование  « Бюджета для граждан» в доступной для широкого круга заинтересованных пользователей форме, разрабатываемого  в целях ознакомления  граждан с основными  целями, задачами и приоритетными направлениями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1400" dirty="0" smtClean="0"/>
              <a:t>бюджетной политики, обоснованиями  бюджетных расходов, планируемыми и достигнутыми результатами  использования бюджетных ассигнований;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400" dirty="0" smtClean="0"/>
              <a:t>недопущение кредиторской задолженности по заработной плате и  социальным выплатам.</a:t>
            </a:r>
            <a:endParaRPr lang="ru-RU" altLang="ru-RU" sz="1400" b="1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1400" b="1" dirty="0" smtClean="0"/>
              <a:t>2.Основные  задачи налоговой политики </a:t>
            </a:r>
            <a:r>
              <a:rPr lang="ru-RU" altLang="ru-RU" sz="1200" dirty="0" smtClean="0"/>
              <a:t>а</a:t>
            </a:r>
            <a:r>
              <a:rPr lang="ru-RU" sz="1200" dirty="0" smtClean="0"/>
              <a:t>дминистрации </a:t>
            </a:r>
            <a:r>
              <a:rPr lang="ru-RU" sz="1200" dirty="0" err="1" smtClean="0"/>
              <a:t>Старолещинского</a:t>
            </a:r>
            <a:r>
              <a:rPr lang="ru-RU" sz="1200" dirty="0" smtClean="0"/>
              <a:t> сельсовета </a:t>
            </a:r>
            <a:r>
              <a:rPr lang="ru-RU" sz="1200" dirty="0" err="1" smtClean="0"/>
              <a:t>Солнцевского</a:t>
            </a:r>
            <a:r>
              <a:rPr lang="ru-RU" sz="1200" dirty="0" smtClean="0"/>
              <a:t> района Курской области </a:t>
            </a:r>
            <a:r>
              <a:rPr lang="ru-RU" altLang="ru-RU" sz="1200" b="1" dirty="0" smtClean="0"/>
              <a:t>на </a:t>
            </a:r>
            <a:r>
              <a:rPr lang="ru-RU" altLang="ru-RU" sz="1400" b="1" dirty="0" smtClean="0"/>
              <a:t>2021год и на плановый период 2022 и 2023 годов </a:t>
            </a:r>
            <a:endParaRPr lang="ru-RU" altLang="ru-RU" sz="14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1400" dirty="0" smtClean="0"/>
              <a:t>Налоговая политика на 2021 год и на  налоговый период 2022 и 2023 годов будет направлена на обеспечение роста доходов бюджета </a:t>
            </a:r>
            <a:r>
              <a:rPr lang="ru-RU" altLang="ru-RU" sz="1400" dirty="0" err="1" smtClean="0"/>
              <a:t>Старолещинского</a:t>
            </a:r>
            <a:r>
              <a:rPr lang="ru-RU" altLang="ru-RU" sz="1400" dirty="0" smtClean="0"/>
              <a:t> сельсовета  за счет  улучшения администрирования действующих налогов, поддержку инвестиционной и  предпринимательской  активности.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400" dirty="0" smtClean="0"/>
              <a:t>Основными  направлениями налоговой политики будут: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400" dirty="0" smtClean="0"/>
              <a:t>реализация предложений, направленных на  выравнивание условий налогообложения граждан, организаций поселка независимо от их  организационно-правовых форм, проведение работы по   внесению  изменений в налогообложение  недвижимого  имущества, специальных  налоговых режимов, недопущение роста налоговой нагрузки;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400" dirty="0" smtClean="0"/>
              <a:t>ежегодная оценка  эффективности предоставляемых ( планируемых  к предоставлению)   местных  налоговых льгот, оценка общей  величины и динамики налоговых расходов  бюджета муниципального района, установление налоговых льгот на  временной основе, оптимизация их количества;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400" dirty="0" smtClean="0"/>
              <a:t>стимулирование развития инвестиционной  и предпринимательской деятельности  с использованием права, предоставленного федеральным законодательством по применению института  изменения сроков уплаты налогов в   местный бюджет;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400" dirty="0" smtClean="0"/>
              <a:t>повышения качества налогового  администрирования и  эффективности  взаимодействия   органов местного  самоуправления  с федеральными  органами  государственной власти, реализация мер по противодействию уклонению  от уплаты налогов и других платежей.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84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000" dirty="0" smtClean="0"/>
              <a:t>Основные показатели социально-экономического развития </a:t>
            </a:r>
            <a:r>
              <a:rPr lang="ru-RU" altLang="ru-RU" sz="2000" b="1" dirty="0" smtClean="0">
                <a:latin typeface="Times New Roman" pitchFamily="18" charset="0"/>
              </a:rPr>
              <a:t/>
            </a:r>
            <a:br>
              <a:rPr lang="ru-RU" altLang="ru-RU" sz="2000" b="1" dirty="0" smtClean="0">
                <a:latin typeface="Times New Roman" pitchFamily="18" charset="0"/>
              </a:rPr>
            </a:br>
            <a:r>
              <a:rPr lang="ru-RU" altLang="ru-RU" sz="2000" b="1" dirty="0" err="1" smtClean="0">
                <a:latin typeface="Times New Roman" pitchFamily="18" charset="0"/>
              </a:rPr>
              <a:t>Старолещинского</a:t>
            </a:r>
            <a:r>
              <a:rPr lang="ru-RU" altLang="ru-RU" sz="2000" b="1" dirty="0" smtClean="0">
                <a:latin typeface="Times New Roman" pitchFamily="18" charset="0"/>
              </a:rPr>
              <a:t> сельсовета </a:t>
            </a:r>
            <a:r>
              <a:rPr lang="ru-RU" altLang="ru-RU" sz="2000" b="1" dirty="0" err="1" smtClean="0">
                <a:latin typeface="Times New Roman" pitchFamily="18" charset="0"/>
              </a:rPr>
              <a:t>Солнцевского</a:t>
            </a:r>
            <a:r>
              <a:rPr lang="ru-RU" altLang="ru-RU" sz="2000" b="1" dirty="0" smtClean="0">
                <a:latin typeface="Times New Roman" pitchFamily="18" charset="0"/>
              </a:rPr>
              <a:t> района Курской области</a:t>
            </a:r>
          </a:p>
        </p:txBody>
      </p:sp>
      <p:graphicFrame>
        <p:nvGraphicFramePr>
          <p:cNvPr id="138064" name="Group 848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7254875" cy="3130868"/>
        </p:xfrm>
        <a:graphic>
          <a:graphicData uri="http://schemas.openxmlformats.org/drawingml/2006/table">
            <a:tbl>
              <a:tblPr/>
              <a:tblGrid>
                <a:gridCol w="49641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446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461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85788">
                <a:tc gridSpan="3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38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6225">
                <a:tc rowSpan="2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показателя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Единицы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измерения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Значение показателя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62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год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62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Численность населения ( среднегодовая)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 человек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1,0</a:t>
                      </a:r>
                      <a:endParaRPr kumimoji="0" lang="ru-RU" alt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62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Индекс-дефлятор  цен сельскохозяйственной   продукции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104,3</a:t>
                      </a:r>
                      <a:endParaRPr kumimoji="0" lang="ru-RU" alt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62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Фонд заработной платы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 рублей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390804,0</a:t>
                      </a:r>
                      <a:endParaRPr kumimoji="0" lang="ru-RU" alt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62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Темп роста (снижения)  фонда заработной платы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104,2</a:t>
                      </a:r>
                      <a:endParaRPr kumimoji="0" lang="ru-RU" alt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Бюджет составляется и утверждается сроком на  три года- очередной финансовый и  плановый период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468313" y="1557338"/>
          <a:ext cx="8208962" cy="4464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0</TotalTime>
  <Words>1454</Words>
  <Application>Microsoft Office PowerPoint</Application>
  <PresentationFormat>Экран (4:3)</PresentationFormat>
  <Paragraphs>176</Paragraphs>
  <Slides>18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Шары</vt:lpstr>
      <vt:lpstr>Оформление по умолчанию</vt:lpstr>
      <vt:lpstr>Worksheet</vt:lpstr>
      <vt:lpstr>Диаграмма</vt:lpstr>
      <vt:lpstr>БЮДЖЕТ ДЛЯ ГРАЖДАН   Старолещинского сельсовета Солнцевского района Курской области</vt:lpstr>
      <vt:lpstr>Что такое бюджет для граждан?</vt:lpstr>
      <vt:lpstr>Что такое бюджет?</vt:lpstr>
      <vt:lpstr>Основные характеристики бюджета</vt:lpstr>
      <vt:lpstr>Основные направления бюджетной и налоговой политики Администрации Старолещинского сельсовета Солнцевского района Курской области</vt:lpstr>
      <vt:lpstr>Слайд 6</vt:lpstr>
      <vt:lpstr>Слайд 7</vt:lpstr>
      <vt:lpstr>Основные показатели социально-экономического развития  Старолещинского сельсовета Солнцевского района Курской области</vt:lpstr>
      <vt:lpstr>Бюджет составляется и утверждается сроком на  три года- очередной финансовый и  плановый период</vt:lpstr>
      <vt:lpstr>Основные характеристики исполнения бюджета Старолещинского сельсовета  за 2020 год  </vt:lpstr>
      <vt:lpstr>Доходы бюджета</vt:lpstr>
      <vt:lpstr>Структура доходов  бюджета  за 2020 год</vt:lpstr>
      <vt:lpstr>Налог на доходы физических лиц по муниципальному образованию «Cтаролещинский сельсовет»</vt:lpstr>
      <vt:lpstr>Безвозмездные поступления из областного бюджета за 2020  год</vt:lpstr>
      <vt:lpstr>Структура расходов муниципального образования «Старолещинский сельсовет»  по разделам функциональной классификации за 2020 год   </vt:lpstr>
      <vt:lpstr>Слайд 16</vt:lpstr>
      <vt:lpstr>Расходы  бюджета в 2020 году на социальную политику – 0 тыс. рублей </vt:lpstr>
      <vt:lpstr>Контактная информация  для взаимодействия с гражданами: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cp:lastModifiedBy/>
  <cp:revision>630</cp:revision>
  <dcterms:created xsi:type="dcterms:W3CDTF">2011-05-19T11:34:59Z</dcterms:created>
  <dcterms:modified xsi:type="dcterms:W3CDTF">2021-03-01T13:25:54Z</dcterms:modified>
</cp:coreProperties>
</file>